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notesMasterIdLst>
    <p:notesMasterId r:id="rId69"/>
  </p:notesMasterIdLst>
  <p:sldIdLst>
    <p:sldId id="257" r:id="rId3"/>
    <p:sldId id="300" r:id="rId4"/>
    <p:sldId id="259" r:id="rId5"/>
    <p:sldId id="301" r:id="rId6"/>
    <p:sldId id="1060" r:id="rId7"/>
    <p:sldId id="330" r:id="rId8"/>
    <p:sldId id="329" r:id="rId9"/>
    <p:sldId id="293" r:id="rId10"/>
    <p:sldId id="315" r:id="rId11"/>
    <p:sldId id="321" r:id="rId12"/>
    <p:sldId id="320" r:id="rId13"/>
    <p:sldId id="322" r:id="rId14"/>
    <p:sldId id="323" r:id="rId15"/>
    <p:sldId id="260" r:id="rId16"/>
    <p:sldId id="258" r:id="rId17"/>
    <p:sldId id="262" r:id="rId18"/>
    <p:sldId id="264" r:id="rId19"/>
    <p:sldId id="349" r:id="rId20"/>
    <p:sldId id="350" r:id="rId21"/>
    <p:sldId id="351" r:id="rId22"/>
    <p:sldId id="352" r:id="rId23"/>
    <p:sldId id="355" r:id="rId24"/>
    <p:sldId id="353" r:id="rId25"/>
    <p:sldId id="356" r:id="rId26"/>
    <p:sldId id="299" r:id="rId27"/>
    <p:sldId id="265" r:id="rId28"/>
    <p:sldId id="266" r:id="rId29"/>
    <p:sldId id="302" r:id="rId30"/>
    <p:sldId id="268" r:id="rId31"/>
    <p:sldId id="303" r:id="rId32"/>
    <p:sldId id="361" r:id="rId33"/>
    <p:sldId id="269" r:id="rId34"/>
    <p:sldId id="304" r:id="rId35"/>
    <p:sldId id="360" r:id="rId36"/>
    <p:sldId id="273" r:id="rId37"/>
    <p:sldId id="280" r:id="rId38"/>
    <p:sldId id="281" r:id="rId39"/>
    <p:sldId id="358" r:id="rId40"/>
    <p:sldId id="274" r:id="rId41"/>
    <p:sldId id="275" r:id="rId42"/>
    <p:sldId id="357" r:id="rId43"/>
    <p:sldId id="284" r:id="rId44"/>
    <p:sldId id="359" r:id="rId45"/>
    <p:sldId id="305" r:id="rId46"/>
    <p:sldId id="362" r:id="rId47"/>
    <p:sldId id="306" r:id="rId48"/>
    <p:sldId id="307" r:id="rId49"/>
    <p:sldId id="328" r:id="rId50"/>
    <p:sldId id="308" r:id="rId51"/>
    <p:sldId id="309" r:id="rId52"/>
    <p:sldId id="310" r:id="rId53"/>
    <p:sldId id="363" r:id="rId54"/>
    <p:sldId id="364" r:id="rId55"/>
    <p:sldId id="347" r:id="rId56"/>
    <p:sldId id="348" r:id="rId57"/>
    <p:sldId id="365" r:id="rId58"/>
    <p:sldId id="331" r:id="rId59"/>
    <p:sldId id="332" r:id="rId60"/>
    <p:sldId id="339" r:id="rId61"/>
    <p:sldId id="366" r:id="rId62"/>
    <p:sldId id="367" r:id="rId63"/>
    <p:sldId id="368" r:id="rId64"/>
    <p:sldId id="369" r:id="rId65"/>
    <p:sldId id="324" r:id="rId66"/>
    <p:sldId id="354" r:id="rId67"/>
    <p:sldId id="343" r:id="rId68"/>
  </p:sldIdLst>
  <p:sldSz cx="138176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>
          <p15:clr>
            <a:srgbClr val="A4A3A4"/>
          </p15:clr>
        </p15:guide>
        <p15:guide id="2" pos="435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Estilo claro 2 - Acento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B9631B5-78F2-41C9-869B-9F39066F8104}" styleName="Estilo medio 3 - Énfasis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Estilo me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16DA210-FB5B-4158-B5E0-FEB733F419BA}" styleName="Estilo cl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40" autoAdjust="0"/>
    <p:restoredTop sz="94343" autoAdjust="0"/>
  </p:normalViewPr>
  <p:slideViewPr>
    <p:cSldViewPr snapToGrid="0">
      <p:cViewPr varScale="1">
        <p:scale>
          <a:sx n="71" d="100"/>
          <a:sy n="71" d="100"/>
        </p:scale>
        <p:origin x="750" y="60"/>
      </p:cViewPr>
      <p:guideLst>
        <p:guide orient="horz" pos="2448"/>
        <p:guide pos="435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microsoft.com/office/2016/11/relationships/changesInfo" Target="changesInfos/changesInfo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7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esar Augusto Lopez Gallego" userId="0dfa9112-9251-4882-b472-cf2dfcee09d1" providerId="ADAL" clId="{CE70AC3A-A0B2-4224-8974-20EC31D02411}"/>
    <pc:docChg chg="custSel addSld delSld modSld">
      <pc:chgData name="Cesar Augusto Lopez Gallego" userId="0dfa9112-9251-4882-b472-cf2dfcee09d1" providerId="ADAL" clId="{CE70AC3A-A0B2-4224-8974-20EC31D02411}" dt="2024-01-23T13:48:35.343" v="378" actId="20577"/>
      <pc:docMkLst>
        <pc:docMk/>
      </pc:docMkLst>
      <pc:sldChg chg="addSp delSp modSp mod">
        <pc:chgData name="Cesar Augusto Lopez Gallego" userId="0dfa9112-9251-4882-b472-cf2dfcee09d1" providerId="ADAL" clId="{CE70AC3A-A0B2-4224-8974-20EC31D02411}" dt="2024-01-22T14:56:56.905" v="38" actId="20577"/>
        <pc:sldMkLst>
          <pc:docMk/>
          <pc:sldMk cId="819288712" sldId="300"/>
        </pc:sldMkLst>
        <pc:spChg chg="mod">
          <ac:chgData name="Cesar Augusto Lopez Gallego" userId="0dfa9112-9251-4882-b472-cf2dfcee09d1" providerId="ADAL" clId="{CE70AC3A-A0B2-4224-8974-20EC31D02411}" dt="2024-01-22T14:56:52.192" v="37" actId="27636"/>
          <ac:spMkLst>
            <pc:docMk/>
            <pc:sldMk cId="819288712" sldId="300"/>
            <ac:spMk id="5" creationId="{00000000-0000-0000-0000-000000000000}"/>
          </ac:spMkLst>
        </pc:spChg>
        <pc:spChg chg="mod">
          <ac:chgData name="Cesar Augusto Lopez Gallego" userId="0dfa9112-9251-4882-b472-cf2dfcee09d1" providerId="ADAL" clId="{CE70AC3A-A0B2-4224-8974-20EC31D02411}" dt="2024-01-22T14:56:56.905" v="38" actId="20577"/>
          <ac:spMkLst>
            <pc:docMk/>
            <pc:sldMk cId="819288712" sldId="300"/>
            <ac:spMk id="6" creationId="{00000000-0000-0000-0000-000000000000}"/>
          </ac:spMkLst>
        </pc:spChg>
        <pc:picChg chg="del mod">
          <ac:chgData name="Cesar Augusto Lopez Gallego" userId="0dfa9112-9251-4882-b472-cf2dfcee09d1" providerId="ADAL" clId="{CE70AC3A-A0B2-4224-8974-20EC31D02411}" dt="2024-01-22T14:56:31.052" v="28" actId="478"/>
          <ac:picMkLst>
            <pc:docMk/>
            <pc:sldMk cId="819288712" sldId="300"/>
            <ac:picMk id="3" creationId="{00000000-0000-0000-0000-000000000000}"/>
          </ac:picMkLst>
        </pc:picChg>
        <pc:picChg chg="add mod">
          <ac:chgData name="Cesar Augusto Lopez Gallego" userId="0dfa9112-9251-4882-b472-cf2dfcee09d1" providerId="ADAL" clId="{CE70AC3A-A0B2-4224-8974-20EC31D02411}" dt="2024-01-22T14:56:37.926" v="32" actId="1076"/>
          <ac:picMkLst>
            <pc:docMk/>
            <pc:sldMk cId="819288712" sldId="300"/>
            <ac:picMk id="4" creationId="{E724ECCE-CC24-430F-BC77-1693B6959581}"/>
          </ac:picMkLst>
        </pc:picChg>
      </pc:sldChg>
      <pc:sldChg chg="delSp modSp mod">
        <pc:chgData name="Cesar Augusto Lopez Gallego" userId="0dfa9112-9251-4882-b472-cf2dfcee09d1" providerId="ADAL" clId="{CE70AC3A-A0B2-4224-8974-20EC31D02411}" dt="2024-01-23T00:09:42.045" v="295"/>
        <pc:sldMkLst>
          <pc:docMk/>
          <pc:sldMk cId="2185264058" sldId="301"/>
        </pc:sldMkLst>
        <pc:spChg chg="mod">
          <ac:chgData name="Cesar Augusto Lopez Gallego" userId="0dfa9112-9251-4882-b472-cf2dfcee09d1" providerId="ADAL" clId="{CE70AC3A-A0B2-4224-8974-20EC31D02411}" dt="2024-01-23T00:07:58.867" v="293" actId="20577"/>
          <ac:spMkLst>
            <pc:docMk/>
            <pc:sldMk cId="2185264058" sldId="301"/>
            <ac:spMk id="3" creationId="{00000000-0000-0000-0000-000000000000}"/>
          </ac:spMkLst>
        </pc:spChg>
        <pc:picChg chg="del">
          <ac:chgData name="Cesar Augusto Lopez Gallego" userId="0dfa9112-9251-4882-b472-cf2dfcee09d1" providerId="ADAL" clId="{CE70AC3A-A0B2-4224-8974-20EC31D02411}" dt="2024-01-23T00:09:42.045" v="295"/>
          <ac:picMkLst>
            <pc:docMk/>
            <pc:sldMk cId="2185264058" sldId="301"/>
            <ac:picMk id="5" creationId="{DEE13615-5A75-4B59-A0CA-E75D2F4C83CB}"/>
          </ac:picMkLst>
        </pc:picChg>
      </pc:sldChg>
      <pc:sldChg chg="modSp mod">
        <pc:chgData name="Cesar Augusto Lopez Gallego" userId="0dfa9112-9251-4882-b472-cf2dfcee09d1" providerId="ADAL" clId="{CE70AC3A-A0B2-4224-8974-20EC31D02411}" dt="2024-01-23T13:48:35.343" v="378" actId="20577"/>
        <pc:sldMkLst>
          <pc:docMk/>
          <pc:sldMk cId="1648083925" sldId="330"/>
        </pc:sldMkLst>
        <pc:spChg chg="mod">
          <ac:chgData name="Cesar Augusto Lopez Gallego" userId="0dfa9112-9251-4882-b472-cf2dfcee09d1" providerId="ADAL" clId="{CE70AC3A-A0B2-4224-8974-20EC31D02411}" dt="2024-01-23T13:48:35.343" v="378" actId="20577"/>
          <ac:spMkLst>
            <pc:docMk/>
            <pc:sldMk cId="1648083925" sldId="330"/>
            <ac:spMk id="5" creationId="{BF4D977B-FF9D-4150-8EA0-0FA45E09B693}"/>
          </ac:spMkLst>
        </pc:spChg>
      </pc:sldChg>
      <pc:sldChg chg="new del">
        <pc:chgData name="Cesar Augusto Lopez Gallego" userId="0dfa9112-9251-4882-b472-cf2dfcee09d1" providerId="ADAL" clId="{CE70AC3A-A0B2-4224-8974-20EC31D02411}" dt="2024-01-23T00:09:48.159" v="296" actId="47"/>
        <pc:sldMkLst>
          <pc:docMk/>
          <pc:sldMk cId="4002958323" sldId="370"/>
        </pc:sldMkLst>
      </pc:sldChg>
      <pc:sldChg chg="addSp delSp modSp mod">
        <pc:chgData name="Cesar Augusto Lopez Gallego" userId="0dfa9112-9251-4882-b472-cf2dfcee09d1" providerId="ADAL" clId="{CE70AC3A-A0B2-4224-8974-20EC31D02411}" dt="2024-01-23T00:14:43.579" v="372" actId="1076"/>
        <pc:sldMkLst>
          <pc:docMk/>
          <pc:sldMk cId="3447092870" sldId="1061"/>
        </pc:sldMkLst>
        <pc:spChg chg="del">
          <ac:chgData name="Cesar Augusto Lopez Gallego" userId="0dfa9112-9251-4882-b472-cf2dfcee09d1" providerId="ADAL" clId="{CE70AC3A-A0B2-4224-8974-20EC31D02411}" dt="2024-01-23T00:10:04.447" v="298" actId="478"/>
          <ac:spMkLst>
            <pc:docMk/>
            <pc:sldMk cId="3447092870" sldId="1061"/>
            <ac:spMk id="7" creationId="{D22244BB-1BB0-43AD-A5CC-E683573661E5}"/>
          </ac:spMkLst>
        </pc:spChg>
        <pc:spChg chg="add mod">
          <ac:chgData name="Cesar Augusto Lopez Gallego" userId="0dfa9112-9251-4882-b472-cf2dfcee09d1" providerId="ADAL" clId="{CE70AC3A-A0B2-4224-8974-20EC31D02411}" dt="2024-01-23T00:14:43.579" v="372" actId="1076"/>
          <ac:spMkLst>
            <pc:docMk/>
            <pc:sldMk cId="3447092870" sldId="1061"/>
            <ac:spMk id="8" creationId="{656A0B15-AD26-442C-B561-91A4F3734813}"/>
          </ac:spMkLst>
        </pc:spChg>
        <pc:picChg chg="del">
          <ac:chgData name="Cesar Augusto Lopez Gallego" userId="0dfa9112-9251-4882-b472-cf2dfcee09d1" providerId="ADAL" clId="{CE70AC3A-A0B2-4224-8974-20EC31D02411}" dt="2024-01-23T00:10:00.554" v="297" actId="478"/>
          <ac:picMkLst>
            <pc:docMk/>
            <pc:sldMk cId="3447092870" sldId="1061"/>
            <ac:picMk id="5" creationId="{9DA67860-3FBF-4ABF-8B65-E4B3BF51BB2F}"/>
          </ac:picMkLst>
        </pc:picChg>
        <pc:picChg chg="add del mod">
          <ac:chgData name="Cesar Augusto Lopez Gallego" userId="0dfa9112-9251-4882-b472-cf2dfcee09d1" providerId="ADAL" clId="{CE70AC3A-A0B2-4224-8974-20EC31D02411}" dt="2024-01-23T00:14:04.817" v="358" actId="478"/>
          <ac:picMkLst>
            <pc:docMk/>
            <pc:sldMk cId="3447092870" sldId="1061"/>
            <ac:picMk id="6" creationId="{F5D888AD-5EB6-4ADB-BA3E-220C6834935F}"/>
          </ac:picMkLst>
        </pc:picChg>
        <pc:picChg chg="add del mod">
          <ac:chgData name="Cesar Augusto Lopez Gallego" userId="0dfa9112-9251-4882-b472-cf2dfcee09d1" providerId="ADAL" clId="{CE70AC3A-A0B2-4224-8974-20EC31D02411}" dt="2024-01-23T00:14:11.450" v="363" actId="478"/>
          <ac:picMkLst>
            <pc:docMk/>
            <pc:sldMk cId="3447092870" sldId="1061"/>
            <ac:picMk id="10" creationId="{7697F170-E89B-407D-B769-E27E2BC787CB}"/>
          </ac:picMkLst>
        </pc:picChg>
        <pc:picChg chg="add mod">
          <ac:chgData name="Cesar Augusto Lopez Gallego" userId="0dfa9112-9251-4882-b472-cf2dfcee09d1" providerId="ADAL" clId="{CE70AC3A-A0B2-4224-8974-20EC31D02411}" dt="2024-01-23T00:14:32.174" v="367" actId="1076"/>
          <ac:picMkLst>
            <pc:docMk/>
            <pc:sldMk cId="3447092870" sldId="1061"/>
            <ac:picMk id="12" creationId="{C274CF94-2198-4704-8859-5000A910D9BF}"/>
          </ac:picMkLst>
        </pc:picChg>
      </pc:sldChg>
    </pc:docChg>
  </pc:docChgLst>
  <pc:docChgLst>
    <pc:chgData name="Cesar Augusto Lopez Gallego" userId="0dfa9112-9251-4882-b472-cf2dfcee09d1" providerId="ADAL" clId="{AB12C4D5-F8E9-473E-B44F-E606091E5539}"/>
    <pc:docChg chg="delSld">
      <pc:chgData name="Cesar Augusto Lopez Gallego" userId="0dfa9112-9251-4882-b472-cf2dfcee09d1" providerId="ADAL" clId="{AB12C4D5-F8E9-473E-B44F-E606091E5539}" dt="2024-07-17T18:27:51.234" v="0" actId="47"/>
      <pc:docMkLst>
        <pc:docMk/>
      </pc:docMkLst>
      <pc:sldChg chg="del">
        <pc:chgData name="Cesar Augusto Lopez Gallego" userId="0dfa9112-9251-4882-b472-cf2dfcee09d1" providerId="ADAL" clId="{AB12C4D5-F8E9-473E-B44F-E606091E5539}" dt="2024-07-17T18:27:51.234" v="0" actId="47"/>
        <pc:sldMkLst>
          <pc:docMk/>
          <pc:sldMk cId="3447092870" sldId="1061"/>
        </pc:sldMkLst>
      </pc:sldChg>
    </pc:docChg>
  </pc:docChgLst>
  <pc:docChgLst>
    <pc:chgData name="Cesar Augusto Lopez Gallego" userId="0dfa9112-9251-4882-b472-cf2dfcee09d1" providerId="ADAL" clId="{B6E2DFB7-6D57-42C8-80F8-0FCD067BED23}"/>
    <pc:docChg chg="delSld modSld">
      <pc:chgData name="Cesar Augusto Lopez Gallego" userId="0dfa9112-9251-4882-b472-cf2dfcee09d1" providerId="ADAL" clId="{B6E2DFB7-6D57-42C8-80F8-0FCD067BED23}" dt="2023-07-18T21:45:16.866" v="2" actId="2696"/>
      <pc:docMkLst>
        <pc:docMk/>
      </pc:docMkLst>
      <pc:sldChg chg="modSp del">
        <pc:chgData name="Cesar Augusto Lopez Gallego" userId="0dfa9112-9251-4882-b472-cf2dfcee09d1" providerId="ADAL" clId="{B6E2DFB7-6D57-42C8-80F8-0FCD067BED23}" dt="2023-07-18T21:45:03.525" v="1" actId="2696"/>
        <pc:sldMkLst>
          <pc:docMk/>
          <pc:sldMk cId="66052470" sldId="287"/>
        </pc:sldMkLst>
        <pc:spChg chg="mod">
          <ac:chgData name="Cesar Augusto Lopez Gallego" userId="0dfa9112-9251-4882-b472-cf2dfcee09d1" providerId="ADAL" clId="{B6E2DFB7-6D57-42C8-80F8-0FCD067BED23}" dt="2023-07-18T21:44:33.206" v="0" actId="6549"/>
          <ac:spMkLst>
            <pc:docMk/>
            <pc:sldMk cId="66052470" sldId="287"/>
            <ac:spMk id="4" creationId="{00000000-0000-0000-0000-000000000000}"/>
          </ac:spMkLst>
        </pc:spChg>
      </pc:sldChg>
      <pc:sldChg chg="del">
        <pc:chgData name="Cesar Augusto Lopez Gallego" userId="0dfa9112-9251-4882-b472-cf2dfcee09d1" providerId="ADAL" clId="{B6E2DFB7-6D57-42C8-80F8-0FCD067BED23}" dt="2023-07-18T21:45:16.866" v="2" actId="2696"/>
        <pc:sldMkLst>
          <pc:docMk/>
          <pc:sldMk cId="2339927360" sldId="345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622312-6C94-4333-B457-17F3761F9913}" type="doc">
      <dgm:prSet loTypeId="urn:microsoft.com/office/officeart/2005/8/layout/process5" loCatId="process" qsTypeId="urn:microsoft.com/office/officeart/2005/8/quickstyle/simple1" qsCatId="simple" csTypeId="urn:microsoft.com/office/officeart/2005/8/colors/colorful5" csCatId="colorful" phldr="1"/>
      <dgm:spPr/>
    </dgm:pt>
    <dgm:pt modelId="{522CCA4B-A9BE-4F39-84A9-6409422B4CFD}">
      <dgm:prSet phldrT="[Texto]"/>
      <dgm:spPr/>
      <dgm:t>
        <a:bodyPr/>
        <a:lstStyle/>
        <a:p>
          <a:r>
            <a:rPr lang="es-ES" dirty="0"/>
            <a:t>Análisis del problema (Requerimiento)</a:t>
          </a:r>
        </a:p>
      </dgm:t>
    </dgm:pt>
    <dgm:pt modelId="{DC0B8163-F2C7-4581-B40C-D6B12F4B48B8}" type="parTrans" cxnId="{2F14A05B-CC01-4268-9C1D-D4A1E9A1A867}">
      <dgm:prSet/>
      <dgm:spPr/>
      <dgm:t>
        <a:bodyPr/>
        <a:lstStyle/>
        <a:p>
          <a:endParaRPr lang="es-ES"/>
        </a:p>
      </dgm:t>
    </dgm:pt>
    <dgm:pt modelId="{244FFB41-1BCF-4191-9222-FAA5182A5360}" type="sibTrans" cxnId="{2F14A05B-CC01-4268-9C1D-D4A1E9A1A867}">
      <dgm:prSet/>
      <dgm:spPr/>
      <dgm:t>
        <a:bodyPr/>
        <a:lstStyle/>
        <a:p>
          <a:endParaRPr lang="es-ES"/>
        </a:p>
      </dgm:t>
    </dgm:pt>
    <dgm:pt modelId="{44F19571-612F-436B-B4A7-52CD56051FD0}">
      <dgm:prSet phldrT="[Texto]"/>
      <dgm:spPr/>
      <dgm:t>
        <a:bodyPr/>
        <a:lstStyle/>
        <a:p>
          <a:r>
            <a:rPr lang="es-ES" dirty="0"/>
            <a:t>Diseño (Algoritmo-Solución)</a:t>
          </a:r>
        </a:p>
      </dgm:t>
    </dgm:pt>
    <dgm:pt modelId="{AA186071-0411-4D0B-9701-2070BD0AECFC}" type="parTrans" cxnId="{B3351AD7-1798-4FEC-A89E-BDA54598D554}">
      <dgm:prSet/>
      <dgm:spPr/>
      <dgm:t>
        <a:bodyPr/>
        <a:lstStyle/>
        <a:p>
          <a:endParaRPr lang="es-ES"/>
        </a:p>
      </dgm:t>
    </dgm:pt>
    <dgm:pt modelId="{8A7D5B6C-E790-4564-A7D2-57FB27F622E4}" type="sibTrans" cxnId="{B3351AD7-1798-4FEC-A89E-BDA54598D554}">
      <dgm:prSet/>
      <dgm:spPr/>
      <dgm:t>
        <a:bodyPr/>
        <a:lstStyle/>
        <a:p>
          <a:endParaRPr lang="es-ES"/>
        </a:p>
      </dgm:t>
    </dgm:pt>
    <dgm:pt modelId="{F92B12B9-F700-4165-8714-F8B7F3CA1B62}">
      <dgm:prSet phldrT="[Texto]"/>
      <dgm:spPr/>
      <dgm:t>
        <a:bodyPr/>
        <a:lstStyle/>
        <a:p>
          <a:r>
            <a:rPr lang="es-ES" dirty="0"/>
            <a:t>Codificación (Lenguaje Alto Nivel)</a:t>
          </a:r>
        </a:p>
      </dgm:t>
    </dgm:pt>
    <dgm:pt modelId="{C8CCA1A4-7E43-446B-8C8D-9A50D43291BE}" type="parTrans" cxnId="{DCF0CDA7-EDF3-4B71-8D58-2B9B6F33D1B2}">
      <dgm:prSet/>
      <dgm:spPr/>
      <dgm:t>
        <a:bodyPr/>
        <a:lstStyle/>
        <a:p>
          <a:endParaRPr lang="es-ES"/>
        </a:p>
      </dgm:t>
    </dgm:pt>
    <dgm:pt modelId="{DB553F20-B6F6-468F-AA71-784669470623}" type="sibTrans" cxnId="{DCF0CDA7-EDF3-4B71-8D58-2B9B6F33D1B2}">
      <dgm:prSet/>
      <dgm:spPr/>
      <dgm:t>
        <a:bodyPr/>
        <a:lstStyle/>
        <a:p>
          <a:endParaRPr lang="es-ES"/>
        </a:p>
      </dgm:t>
    </dgm:pt>
    <dgm:pt modelId="{477714DE-7D9F-45AA-BE55-95FF7BB60644}">
      <dgm:prSet phldrT="[Texto]"/>
      <dgm:spPr/>
      <dgm:t>
        <a:bodyPr/>
        <a:lstStyle/>
        <a:p>
          <a:r>
            <a:rPr lang="es-ES" dirty="0"/>
            <a:t>Ejecución, Verificación, Depuración</a:t>
          </a:r>
        </a:p>
      </dgm:t>
    </dgm:pt>
    <dgm:pt modelId="{FBF9057C-CE67-4686-8FBB-1D86549BC45E}" type="parTrans" cxnId="{2345C298-4703-4165-A168-2F338D83360A}">
      <dgm:prSet/>
      <dgm:spPr/>
      <dgm:t>
        <a:bodyPr/>
        <a:lstStyle/>
        <a:p>
          <a:endParaRPr lang="es-ES"/>
        </a:p>
      </dgm:t>
    </dgm:pt>
    <dgm:pt modelId="{918F2477-1CC0-455B-BCE5-97A359DC430B}" type="sibTrans" cxnId="{2345C298-4703-4165-A168-2F338D83360A}">
      <dgm:prSet/>
      <dgm:spPr/>
      <dgm:t>
        <a:bodyPr/>
        <a:lstStyle/>
        <a:p>
          <a:endParaRPr lang="es-ES"/>
        </a:p>
      </dgm:t>
    </dgm:pt>
    <dgm:pt modelId="{C3B7B200-1EE7-43F9-BD65-86124FA21FA7}">
      <dgm:prSet phldrT="[Texto]"/>
      <dgm:spPr/>
      <dgm:t>
        <a:bodyPr/>
        <a:lstStyle/>
        <a:p>
          <a:r>
            <a:rPr lang="es-ES" dirty="0"/>
            <a:t>Mantenimiento</a:t>
          </a:r>
        </a:p>
      </dgm:t>
    </dgm:pt>
    <dgm:pt modelId="{2D66A8D3-BA88-4F73-BBE8-3F05173DFA1A}" type="parTrans" cxnId="{4C035D50-8EE6-4B51-A309-42DED153FE2F}">
      <dgm:prSet/>
      <dgm:spPr/>
      <dgm:t>
        <a:bodyPr/>
        <a:lstStyle/>
        <a:p>
          <a:endParaRPr lang="es-ES"/>
        </a:p>
      </dgm:t>
    </dgm:pt>
    <dgm:pt modelId="{E829444D-7457-4EB0-B2F5-C8470065B5D5}" type="sibTrans" cxnId="{4C035D50-8EE6-4B51-A309-42DED153FE2F}">
      <dgm:prSet/>
      <dgm:spPr/>
      <dgm:t>
        <a:bodyPr/>
        <a:lstStyle/>
        <a:p>
          <a:endParaRPr lang="es-ES"/>
        </a:p>
      </dgm:t>
    </dgm:pt>
    <dgm:pt modelId="{1865AC58-C76D-4903-9667-2765AA682974}">
      <dgm:prSet phldrT="[Texto]"/>
      <dgm:spPr/>
      <dgm:t>
        <a:bodyPr/>
        <a:lstStyle/>
        <a:p>
          <a:r>
            <a:rPr lang="es-ES" dirty="0"/>
            <a:t>Documentación</a:t>
          </a:r>
        </a:p>
      </dgm:t>
    </dgm:pt>
    <dgm:pt modelId="{10DAAFB8-E5C7-4EA3-B14A-A5F525C119AD}" type="parTrans" cxnId="{5868090B-A49A-4CF4-892B-397F6E7DC46B}">
      <dgm:prSet/>
      <dgm:spPr/>
      <dgm:t>
        <a:bodyPr/>
        <a:lstStyle/>
        <a:p>
          <a:endParaRPr lang="es-ES"/>
        </a:p>
      </dgm:t>
    </dgm:pt>
    <dgm:pt modelId="{F87E1F51-9C2E-4CE4-BFB1-2DD7B591A741}" type="sibTrans" cxnId="{5868090B-A49A-4CF4-892B-397F6E7DC46B}">
      <dgm:prSet/>
      <dgm:spPr/>
      <dgm:t>
        <a:bodyPr/>
        <a:lstStyle/>
        <a:p>
          <a:endParaRPr lang="es-ES"/>
        </a:p>
      </dgm:t>
    </dgm:pt>
    <dgm:pt modelId="{D7042346-652E-4D16-93AD-571E2526E36A}" type="pres">
      <dgm:prSet presAssocID="{18622312-6C94-4333-B457-17F3761F9913}" presName="diagram" presStyleCnt="0">
        <dgm:presLayoutVars>
          <dgm:dir/>
          <dgm:resizeHandles val="exact"/>
        </dgm:presLayoutVars>
      </dgm:prSet>
      <dgm:spPr/>
    </dgm:pt>
    <dgm:pt modelId="{F260884E-8558-430D-8E37-8E90610FC707}" type="pres">
      <dgm:prSet presAssocID="{522CCA4B-A9BE-4F39-84A9-6409422B4CFD}" presName="node" presStyleLbl="node1" presStyleIdx="0" presStyleCnt="6">
        <dgm:presLayoutVars>
          <dgm:bulletEnabled val="1"/>
        </dgm:presLayoutVars>
      </dgm:prSet>
      <dgm:spPr/>
    </dgm:pt>
    <dgm:pt modelId="{E983216A-C1D7-43B9-8117-A3E0E6419B0E}" type="pres">
      <dgm:prSet presAssocID="{244FFB41-1BCF-4191-9222-FAA5182A5360}" presName="sibTrans" presStyleLbl="sibTrans2D1" presStyleIdx="0" presStyleCnt="5"/>
      <dgm:spPr/>
    </dgm:pt>
    <dgm:pt modelId="{0E33D1D0-C323-496B-9117-F33A23422A58}" type="pres">
      <dgm:prSet presAssocID="{244FFB41-1BCF-4191-9222-FAA5182A5360}" presName="connectorText" presStyleLbl="sibTrans2D1" presStyleIdx="0" presStyleCnt="5"/>
      <dgm:spPr/>
    </dgm:pt>
    <dgm:pt modelId="{49E79EEA-26F4-431D-9CF5-C5D71634EB96}" type="pres">
      <dgm:prSet presAssocID="{44F19571-612F-436B-B4A7-52CD56051FD0}" presName="node" presStyleLbl="node1" presStyleIdx="1" presStyleCnt="6">
        <dgm:presLayoutVars>
          <dgm:bulletEnabled val="1"/>
        </dgm:presLayoutVars>
      </dgm:prSet>
      <dgm:spPr/>
    </dgm:pt>
    <dgm:pt modelId="{B1CBD012-8F64-4A5C-BFC6-C079637E40F0}" type="pres">
      <dgm:prSet presAssocID="{8A7D5B6C-E790-4564-A7D2-57FB27F622E4}" presName="sibTrans" presStyleLbl="sibTrans2D1" presStyleIdx="1" presStyleCnt="5"/>
      <dgm:spPr/>
    </dgm:pt>
    <dgm:pt modelId="{389BDB76-38B0-4150-B70F-E13B3EC247A1}" type="pres">
      <dgm:prSet presAssocID="{8A7D5B6C-E790-4564-A7D2-57FB27F622E4}" presName="connectorText" presStyleLbl="sibTrans2D1" presStyleIdx="1" presStyleCnt="5"/>
      <dgm:spPr/>
    </dgm:pt>
    <dgm:pt modelId="{F0C611C8-3373-49EB-9066-D116DE8DA812}" type="pres">
      <dgm:prSet presAssocID="{F92B12B9-F700-4165-8714-F8B7F3CA1B62}" presName="node" presStyleLbl="node1" presStyleIdx="2" presStyleCnt="6">
        <dgm:presLayoutVars>
          <dgm:bulletEnabled val="1"/>
        </dgm:presLayoutVars>
      </dgm:prSet>
      <dgm:spPr/>
    </dgm:pt>
    <dgm:pt modelId="{05ED4580-1B3B-4161-9976-C4B789E67A73}" type="pres">
      <dgm:prSet presAssocID="{DB553F20-B6F6-468F-AA71-784669470623}" presName="sibTrans" presStyleLbl="sibTrans2D1" presStyleIdx="2" presStyleCnt="5"/>
      <dgm:spPr/>
    </dgm:pt>
    <dgm:pt modelId="{B852C035-A215-4A57-8840-71406DEDB20D}" type="pres">
      <dgm:prSet presAssocID="{DB553F20-B6F6-468F-AA71-784669470623}" presName="connectorText" presStyleLbl="sibTrans2D1" presStyleIdx="2" presStyleCnt="5"/>
      <dgm:spPr/>
    </dgm:pt>
    <dgm:pt modelId="{3E7BB976-B481-4E15-8644-17ED78A565FE}" type="pres">
      <dgm:prSet presAssocID="{477714DE-7D9F-45AA-BE55-95FF7BB60644}" presName="node" presStyleLbl="node1" presStyleIdx="3" presStyleCnt="6">
        <dgm:presLayoutVars>
          <dgm:bulletEnabled val="1"/>
        </dgm:presLayoutVars>
      </dgm:prSet>
      <dgm:spPr/>
    </dgm:pt>
    <dgm:pt modelId="{984ECAB3-71E5-4089-BFBA-4A12BFB13951}" type="pres">
      <dgm:prSet presAssocID="{918F2477-1CC0-455B-BCE5-97A359DC430B}" presName="sibTrans" presStyleLbl="sibTrans2D1" presStyleIdx="3" presStyleCnt="5"/>
      <dgm:spPr/>
    </dgm:pt>
    <dgm:pt modelId="{4FD01200-5352-451E-AF25-1CCFD167500E}" type="pres">
      <dgm:prSet presAssocID="{918F2477-1CC0-455B-BCE5-97A359DC430B}" presName="connectorText" presStyleLbl="sibTrans2D1" presStyleIdx="3" presStyleCnt="5"/>
      <dgm:spPr/>
    </dgm:pt>
    <dgm:pt modelId="{1DD2EAB6-9F00-4D38-8446-C9D54D829A1B}" type="pres">
      <dgm:prSet presAssocID="{C3B7B200-1EE7-43F9-BD65-86124FA21FA7}" presName="node" presStyleLbl="node1" presStyleIdx="4" presStyleCnt="6">
        <dgm:presLayoutVars>
          <dgm:bulletEnabled val="1"/>
        </dgm:presLayoutVars>
      </dgm:prSet>
      <dgm:spPr/>
    </dgm:pt>
    <dgm:pt modelId="{97553B9A-7C95-4AC5-97FB-61B49AD889E5}" type="pres">
      <dgm:prSet presAssocID="{E829444D-7457-4EB0-B2F5-C8470065B5D5}" presName="sibTrans" presStyleLbl="sibTrans2D1" presStyleIdx="4" presStyleCnt="5"/>
      <dgm:spPr/>
    </dgm:pt>
    <dgm:pt modelId="{443ED3B6-2582-4153-A1CD-14F65F0F6B75}" type="pres">
      <dgm:prSet presAssocID="{E829444D-7457-4EB0-B2F5-C8470065B5D5}" presName="connectorText" presStyleLbl="sibTrans2D1" presStyleIdx="4" presStyleCnt="5"/>
      <dgm:spPr/>
    </dgm:pt>
    <dgm:pt modelId="{C4D06FFE-0234-4E14-B60D-40D484FD1E68}" type="pres">
      <dgm:prSet presAssocID="{1865AC58-C76D-4903-9667-2765AA682974}" presName="node" presStyleLbl="node1" presStyleIdx="5" presStyleCnt="6">
        <dgm:presLayoutVars>
          <dgm:bulletEnabled val="1"/>
        </dgm:presLayoutVars>
      </dgm:prSet>
      <dgm:spPr/>
    </dgm:pt>
  </dgm:ptLst>
  <dgm:cxnLst>
    <dgm:cxn modelId="{5868090B-A49A-4CF4-892B-397F6E7DC46B}" srcId="{18622312-6C94-4333-B457-17F3761F9913}" destId="{1865AC58-C76D-4903-9667-2765AA682974}" srcOrd="5" destOrd="0" parTransId="{10DAAFB8-E5C7-4EA3-B14A-A5F525C119AD}" sibTransId="{F87E1F51-9C2E-4CE4-BFB1-2DD7B591A741}"/>
    <dgm:cxn modelId="{5EA0E633-5002-4264-8F75-B250ECB428CD}" type="presOf" srcId="{F92B12B9-F700-4165-8714-F8B7F3CA1B62}" destId="{F0C611C8-3373-49EB-9066-D116DE8DA812}" srcOrd="0" destOrd="0" presId="urn:microsoft.com/office/officeart/2005/8/layout/process5"/>
    <dgm:cxn modelId="{30520C3F-F96D-45F5-8914-498DEDAEECE9}" type="presOf" srcId="{244FFB41-1BCF-4191-9222-FAA5182A5360}" destId="{0E33D1D0-C323-496B-9117-F33A23422A58}" srcOrd="1" destOrd="0" presId="urn:microsoft.com/office/officeart/2005/8/layout/process5"/>
    <dgm:cxn modelId="{2F14A05B-CC01-4268-9C1D-D4A1E9A1A867}" srcId="{18622312-6C94-4333-B457-17F3761F9913}" destId="{522CCA4B-A9BE-4F39-84A9-6409422B4CFD}" srcOrd="0" destOrd="0" parTransId="{DC0B8163-F2C7-4581-B40C-D6B12F4B48B8}" sibTransId="{244FFB41-1BCF-4191-9222-FAA5182A5360}"/>
    <dgm:cxn modelId="{06CFC763-FE39-4541-8F1D-6860AA3261DC}" type="presOf" srcId="{E829444D-7457-4EB0-B2F5-C8470065B5D5}" destId="{97553B9A-7C95-4AC5-97FB-61B49AD889E5}" srcOrd="0" destOrd="0" presId="urn:microsoft.com/office/officeart/2005/8/layout/process5"/>
    <dgm:cxn modelId="{67116565-9C45-4480-AC9D-23E19B549F00}" type="presOf" srcId="{DB553F20-B6F6-468F-AA71-784669470623}" destId="{05ED4580-1B3B-4161-9976-C4B789E67A73}" srcOrd="0" destOrd="0" presId="urn:microsoft.com/office/officeart/2005/8/layout/process5"/>
    <dgm:cxn modelId="{4C035D50-8EE6-4B51-A309-42DED153FE2F}" srcId="{18622312-6C94-4333-B457-17F3761F9913}" destId="{C3B7B200-1EE7-43F9-BD65-86124FA21FA7}" srcOrd="4" destOrd="0" parTransId="{2D66A8D3-BA88-4F73-BBE8-3F05173DFA1A}" sibTransId="{E829444D-7457-4EB0-B2F5-C8470065B5D5}"/>
    <dgm:cxn modelId="{5246D175-8DBA-4DC0-B4A9-7A9611D8E777}" type="presOf" srcId="{DB553F20-B6F6-468F-AA71-784669470623}" destId="{B852C035-A215-4A57-8840-71406DEDB20D}" srcOrd="1" destOrd="0" presId="urn:microsoft.com/office/officeart/2005/8/layout/process5"/>
    <dgm:cxn modelId="{7688537F-1472-4BEA-A03B-72E3802F691B}" type="presOf" srcId="{918F2477-1CC0-455B-BCE5-97A359DC430B}" destId="{984ECAB3-71E5-4089-BFBA-4A12BFB13951}" srcOrd="0" destOrd="0" presId="urn:microsoft.com/office/officeart/2005/8/layout/process5"/>
    <dgm:cxn modelId="{B7A21485-5EB7-4E3F-8738-8432E046DE1A}" type="presOf" srcId="{8A7D5B6C-E790-4564-A7D2-57FB27F622E4}" destId="{389BDB76-38B0-4150-B70F-E13B3EC247A1}" srcOrd="1" destOrd="0" presId="urn:microsoft.com/office/officeart/2005/8/layout/process5"/>
    <dgm:cxn modelId="{11CA7294-DC4C-415F-85BC-5E951C7B2F19}" type="presOf" srcId="{477714DE-7D9F-45AA-BE55-95FF7BB60644}" destId="{3E7BB976-B481-4E15-8644-17ED78A565FE}" srcOrd="0" destOrd="0" presId="urn:microsoft.com/office/officeart/2005/8/layout/process5"/>
    <dgm:cxn modelId="{9CB24095-F6FC-4998-B449-1EE6C55CF2FF}" type="presOf" srcId="{918F2477-1CC0-455B-BCE5-97A359DC430B}" destId="{4FD01200-5352-451E-AF25-1CCFD167500E}" srcOrd="1" destOrd="0" presId="urn:microsoft.com/office/officeart/2005/8/layout/process5"/>
    <dgm:cxn modelId="{D72F2A96-ACA4-4667-97AC-B5F4660DD458}" type="presOf" srcId="{244FFB41-1BCF-4191-9222-FAA5182A5360}" destId="{E983216A-C1D7-43B9-8117-A3E0E6419B0E}" srcOrd="0" destOrd="0" presId="urn:microsoft.com/office/officeart/2005/8/layout/process5"/>
    <dgm:cxn modelId="{2345C298-4703-4165-A168-2F338D83360A}" srcId="{18622312-6C94-4333-B457-17F3761F9913}" destId="{477714DE-7D9F-45AA-BE55-95FF7BB60644}" srcOrd="3" destOrd="0" parTransId="{FBF9057C-CE67-4686-8FBB-1D86549BC45E}" sibTransId="{918F2477-1CC0-455B-BCE5-97A359DC430B}"/>
    <dgm:cxn modelId="{A02287A1-3C7E-4508-9EB4-58D6BB7B5D7B}" type="presOf" srcId="{C3B7B200-1EE7-43F9-BD65-86124FA21FA7}" destId="{1DD2EAB6-9F00-4D38-8446-C9D54D829A1B}" srcOrd="0" destOrd="0" presId="urn:microsoft.com/office/officeart/2005/8/layout/process5"/>
    <dgm:cxn modelId="{DCF0CDA7-EDF3-4B71-8D58-2B9B6F33D1B2}" srcId="{18622312-6C94-4333-B457-17F3761F9913}" destId="{F92B12B9-F700-4165-8714-F8B7F3CA1B62}" srcOrd="2" destOrd="0" parTransId="{C8CCA1A4-7E43-446B-8C8D-9A50D43291BE}" sibTransId="{DB553F20-B6F6-468F-AA71-784669470623}"/>
    <dgm:cxn modelId="{AC392FAF-AF00-4620-8AA2-3AF46CF9B5A6}" type="presOf" srcId="{522CCA4B-A9BE-4F39-84A9-6409422B4CFD}" destId="{F260884E-8558-430D-8E37-8E90610FC707}" srcOrd="0" destOrd="0" presId="urn:microsoft.com/office/officeart/2005/8/layout/process5"/>
    <dgm:cxn modelId="{2DB9EDD5-4650-40A8-8A22-6DD8C99211D6}" type="presOf" srcId="{18622312-6C94-4333-B457-17F3761F9913}" destId="{D7042346-652E-4D16-93AD-571E2526E36A}" srcOrd="0" destOrd="0" presId="urn:microsoft.com/office/officeart/2005/8/layout/process5"/>
    <dgm:cxn modelId="{B3351AD7-1798-4FEC-A89E-BDA54598D554}" srcId="{18622312-6C94-4333-B457-17F3761F9913}" destId="{44F19571-612F-436B-B4A7-52CD56051FD0}" srcOrd="1" destOrd="0" parTransId="{AA186071-0411-4D0B-9701-2070BD0AECFC}" sibTransId="{8A7D5B6C-E790-4564-A7D2-57FB27F622E4}"/>
    <dgm:cxn modelId="{733017DA-98F3-462B-991A-6B2D3F175CB0}" type="presOf" srcId="{44F19571-612F-436B-B4A7-52CD56051FD0}" destId="{49E79EEA-26F4-431D-9CF5-C5D71634EB96}" srcOrd="0" destOrd="0" presId="urn:microsoft.com/office/officeart/2005/8/layout/process5"/>
    <dgm:cxn modelId="{D19728E1-411D-499E-80E2-23FD9C249F74}" type="presOf" srcId="{E829444D-7457-4EB0-B2F5-C8470065B5D5}" destId="{443ED3B6-2582-4153-A1CD-14F65F0F6B75}" srcOrd="1" destOrd="0" presId="urn:microsoft.com/office/officeart/2005/8/layout/process5"/>
    <dgm:cxn modelId="{99C451EF-35BF-4710-8892-7DE6D78CEFCF}" type="presOf" srcId="{8A7D5B6C-E790-4564-A7D2-57FB27F622E4}" destId="{B1CBD012-8F64-4A5C-BFC6-C079637E40F0}" srcOrd="0" destOrd="0" presId="urn:microsoft.com/office/officeart/2005/8/layout/process5"/>
    <dgm:cxn modelId="{1A1D12F0-AF04-4141-82AD-F67FDD753857}" type="presOf" srcId="{1865AC58-C76D-4903-9667-2765AA682974}" destId="{C4D06FFE-0234-4E14-B60D-40D484FD1E68}" srcOrd="0" destOrd="0" presId="urn:microsoft.com/office/officeart/2005/8/layout/process5"/>
    <dgm:cxn modelId="{CB8F0420-ABAE-4300-9170-CA767FEB247B}" type="presParOf" srcId="{D7042346-652E-4D16-93AD-571E2526E36A}" destId="{F260884E-8558-430D-8E37-8E90610FC707}" srcOrd="0" destOrd="0" presId="urn:microsoft.com/office/officeart/2005/8/layout/process5"/>
    <dgm:cxn modelId="{1EDFF2CD-6625-46EC-AC7B-A513C5B9840E}" type="presParOf" srcId="{D7042346-652E-4D16-93AD-571E2526E36A}" destId="{E983216A-C1D7-43B9-8117-A3E0E6419B0E}" srcOrd="1" destOrd="0" presId="urn:microsoft.com/office/officeart/2005/8/layout/process5"/>
    <dgm:cxn modelId="{F5858E56-CE39-4662-A33D-696E7C7EE88C}" type="presParOf" srcId="{E983216A-C1D7-43B9-8117-A3E0E6419B0E}" destId="{0E33D1D0-C323-496B-9117-F33A23422A58}" srcOrd="0" destOrd="0" presId="urn:microsoft.com/office/officeart/2005/8/layout/process5"/>
    <dgm:cxn modelId="{66770B22-9097-43C0-B515-4E291C4A7F0C}" type="presParOf" srcId="{D7042346-652E-4D16-93AD-571E2526E36A}" destId="{49E79EEA-26F4-431D-9CF5-C5D71634EB96}" srcOrd="2" destOrd="0" presId="urn:microsoft.com/office/officeart/2005/8/layout/process5"/>
    <dgm:cxn modelId="{3E6942C1-3E5F-497E-93D0-7F4B483EB9C5}" type="presParOf" srcId="{D7042346-652E-4D16-93AD-571E2526E36A}" destId="{B1CBD012-8F64-4A5C-BFC6-C079637E40F0}" srcOrd="3" destOrd="0" presId="urn:microsoft.com/office/officeart/2005/8/layout/process5"/>
    <dgm:cxn modelId="{A9F1B93C-E062-415A-B0A7-507E41DAB083}" type="presParOf" srcId="{B1CBD012-8F64-4A5C-BFC6-C079637E40F0}" destId="{389BDB76-38B0-4150-B70F-E13B3EC247A1}" srcOrd="0" destOrd="0" presId="urn:microsoft.com/office/officeart/2005/8/layout/process5"/>
    <dgm:cxn modelId="{3D5303D3-51BD-4310-A85C-C184410190D5}" type="presParOf" srcId="{D7042346-652E-4D16-93AD-571E2526E36A}" destId="{F0C611C8-3373-49EB-9066-D116DE8DA812}" srcOrd="4" destOrd="0" presId="urn:microsoft.com/office/officeart/2005/8/layout/process5"/>
    <dgm:cxn modelId="{B04C5847-EDD4-448C-A1B8-E558EDB329DC}" type="presParOf" srcId="{D7042346-652E-4D16-93AD-571E2526E36A}" destId="{05ED4580-1B3B-4161-9976-C4B789E67A73}" srcOrd="5" destOrd="0" presId="urn:microsoft.com/office/officeart/2005/8/layout/process5"/>
    <dgm:cxn modelId="{5659757B-2EB3-4023-91DB-D073D0884F45}" type="presParOf" srcId="{05ED4580-1B3B-4161-9976-C4B789E67A73}" destId="{B852C035-A215-4A57-8840-71406DEDB20D}" srcOrd="0" destOrd="0" presId="urn:microsoft.com/office/officeart/2005/8/layout/process5"/>
    <dgm:cxn modelId="{F26F7522-6E26-47AF-B672-5E61AE080D3F}" type="presParOf" srcId="{D7042346-652E-4D16-93AD-571E2526E36A}" destId="{3E7BB976-B481-4E15-8644-17ED78A565FE}" srcOrd="6" destOrd="0" presId="urn:microsoft.com/office/officeart/2005/8/layout/process5"/>
    <dgm:cxn modelId="{22A51823-D308-4343-9C92-DEC4F49986AB}" type="presParOf" srcId="{D7042346-652E-4D16-93AD-571E2526E36A}" destId="{984ECAB3-71E5-4089-BFBA-4A12BFB13951}" srcOrd="7" destOrd="0" presId="urn:microsoft.com/office/officeart/2005/8/layout/process5"/>
    <dgm:cxn modelId="{BF1A6A72-151D-4E05-94CD-FED2E70F5B6B}" type="presParOf" srcId="{984ECAB3-71E5-4089-BFBA-4A12BFB13951}" destId="{4FD01200-5352-451E-AF25-1CCFD167500E}" srcOrd="0" destOrd="0" presId="urn:microsoft.com/office/officeart/2005/8/layout/process5"/>
    <dgm:cxn modelId="{575192A8-8E8D-44D4-BFAC-E2E1EDF63437}" type="presParOf" srcId="{D7042346-652E-4D16-93AD-571E2526E36A}" destId="{1DD2EAB6-9F00-4D38-8446-C9D54D829A1B}" srcOrd="8" destOrd="0" presId="urn:microsoft.com/office/officeart/2005/8/layout/process5"/>
    <dgm:cxn modelId="{6F83A770-807E-4037-B4DE-F531618D1170}" type="presParOf" srcId="{D7042346-652E-4D16-93AD-571E2526E36A}" destId="{97553B9A-7C95-4AC5-97FB-61B49AD889E5}" srcOrd="9" destOrd="0" presId="urn:microsoft.com/office/officeart/2005/8/layout/process5"/>
    <dgm:cxn modelId="{82D78FD8-9B65-4998-95E0-BDDF3EAEDEFC}" type="presParOf" srcId="{97553B9A-7C95-4AC5-97FB-61B49AD889E5}" destId="{443ED3B6-2582-4153-A1CD-14F65F0F6B75}" srcOrd="0" destOrd="0" presId="urn:microsoft.com/office/officeart/2005/8/layout/process5"/>
    <dgm:cxn modelId="{DD75B183-BBD8-4511-9023-B8DE45486E15}" type="presParOf" srcId="{D7042346-652E-4D16-93AD-571E2526E36A}" destId="{C4D06FFE-0234-4E14-B60D-40D484FD1E68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60884E-8558-430D-8E37-8E90610FC707}">
      <dsp:nvSpPr>
        <dsp:cNvPr id="0" name=""/>
        <dsp:cNvSpPr/>
      </dsp:nvSpPr>
      <dsp:spPr>
        <a:xfrm>
          <a:off x="8096" y="1134674"/>
          <a:ext cx="2419879" cy="145192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Análisis del problema (Requerimiento)</a:t>
          </a:r>
        </a:p>
      </dsp:txBody>
      <dsp:txXfrm>
        <a:off x="50621" y="1177199"/>
        <a:ext cx="2334829" cy="1366877"/>
      </dsp:txXfrm>
    </dsp:sp>
    <dsp:sp modelId="{E983216A-C1D7-43B9-8117-A3E0E6419B0E}">
      <dsp:nvSpPr>
        <dsp:cNvPr id="0" name=""/>
        <dsp:cNvSpPr/>
      </dsp:nvSpPr>
      <dsp:spPr>
        <a:xfrm>
          <a:off x="2640924" y="1560573"/>
          <a:ext cx="513014" cy="6001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2000" kern="1200"/>
        </a:p>
      </dsp:txBody>
      <dsp:txXfrm>
        <a:off x="2640924" y="1680599"/>
        <a:ext cx="359110" cy="360078"/>
      </dsp:txXfrm>
    </dsp:sp>
    <dsp:sp modelId="{49E79EEA-26F4-431D-9CF5-C5D71634EB96}">
      <dsp:nvSpPr>
        <dsp:cNvPr id="0" name=""/>
        <dsp:cNvSpPr/>
      </dsp:nvSpPr>
      <dsp:spPr>
        <a:xfrm>
          <a:off x="3395926" y="1134674"/>
          <a:ext cx="2419879" cy="1451927"/>
        </a:xfrm>
        <a:prstGeom prst="roundRect">
          <a:avLst>
            <a:gd name="adj" fmla="val 10000"/>
          </a:avLst>
        </a:prstGeom>
        <a:solidFill>
          <a:schemeClr val="accent5">
            <a:hueOff val="-1470669"/>
            <a:satOff val="-2046"/>
            <a:lumOff val="-7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Diseño (Algoritmo-Solución)</a:t>
          </a:r>
        </a:p>
      </dsp:txBody>
      <dsp:txXfrm>
        <a:off x="3438451" y="1177199"/>
        <a:ext cx="2334829" cy="1366877"/>
      </dsp:txXfrm>
    </dsp:sp>
    <dsp:sp modelId="{B1CBD012-8F64-4A5C-BFC6-C079637E40F0}">
      <dsp:nvSpPr>
        <dsp:cNvPr id="0" name=""/>
        <dsp:cNvSpPr/>
      </dsp:nvSpPr>
      <dsp:spPr>
        <a:xfrm>
          <a:off x="6028755" y="1560573"/>
          <a:ext cx="513014" cy="6001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1838336"/>
            <a:satOff val="-2557"/>
            <a:lumOff val="-98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2000" kern="1200"/>
        </a:p>
      </dsp:txBody>
      <dsp:txXfrm>
        <a:off x="6028755" y="1680599"/>
        <a:ext cx="359110" cy="360078"/>
      </dsp:txXfrm>
    </dsp:sp>
    <dsp:sp modelId="{F0C611C8-3373-49EB-9066-D116DE8DA812}">
      <dsp:nvSpPr>
        <dsp:cNvPr id="0" name=""/>
        <dsp:cNvSpPr/>
      </dsp:nvSpPr>
      <dsp:spPr>
        <a:xfrm>
          <a:off x="6783757" y="1134674"/>
          <a:ext cx="2419879" cy="1451927"/>
        </a:xfrm>
        <a:prstGeom prst="roundRect">
          <a:avLst>
            <a:gd name="adj" fmla="val 10000"/>
          </a:avLst>
        </a:prstGeom>
        <a:solidFill>
          <a:schemeClr val="accent5">
            <a:hueOff val="-2941338"/>
            <a:satOff val="-4091"/>
            <a:lumOff val="-156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Codificación (Lenguaje Alto Nivel)</a:t>
          </a:r>
        </a:p>
      </dsp:txBody>
      <dsp:txXfrm>
        <a:off x="6826282" y="1177199"/>
        <a:ext cx="2334829" cy="1366877"/>
      </dsp:txXfrm>
    </dsp:sp>
    <dsp:sp modelId="{05ED4580-1B3B-4161-9976-C4B789E67A73}">
      <dsp:nvSpPr>
        <dsp:cNvPr id="0" name=""/>
        <dsp:cNvSpPr/>
      </dsp:nvSpPr>
      <dsp:spPr>
        <a:xfrm rot="5400000">
          <a:off x="7737190" y="2755993"/>
          <a:ext cx="513014" cy="6001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3676672"/>
            <a:satOff val="-5114"/>
            <a:lumOff val="-196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2000" kern="1200"/>
        </a:p>
      </dsp:txBody>
      <dsp:txXfrm rot="-5400000">
        <a:off x="7813658" y="2799551"/>
        <a:ext cx="360078" cy="359110"/>
      </dsp:txXfrm>
    </dsp:sp>
    <dsp:sp modelId="{3E7BB976-B481-4E15-8644-17ED78A565FE}">
      <dsp:nvSpPr>
        <dsp:cNvPr id="0" name=""/>
        <dsp:cNvSpPr/>
      </dsp:nvSpPr>
      <dsp:spPr>
        <a:xfrm>
          <a:off x="6783757" y="3554553"/>
          <a:ext cx="2419879" cy="1451927"/>
        </a:xfrm>
        <a:prstGeom prst="roundRect">
          <a:avLst>
            <a:gd name="adj" fmla="val 10000"/>
          </a:avLst>
        </a:prstGeom>
        <a:solidFill>
          <a:schemeClr val="accent5">
            <a:hueOff val="-4412007"/>
            <a:satOff val="-6137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Ejecución, Verificación, Depuración</a:t>
          </a:r>
        </a:p>
      </dsp:txBody>
      <dsp:txXfrm>
        <a:off x="6826282" y="3597078"/>
        <a:ext cx="2334829" cy="1366877"/>
      </dsp:txXfrm>
    </dsp:sp>
    <dsp:sp modelId="{984ECAB3-71E5-4089-BFBA-4A12BFB13951}">
      <dsp:nvSpPr>
        <dsp:cNvPr id="0" name=""/>
        <dsp:cNvSpPr/>
      </dsp:nvSpPr>
      <dsp:spPr>
        <a:xfrm rot="10800000">
          <a:off x="6057793" y="3980452"/>
          <a:ext cx="513014" cy="6001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5515009"/>
            <a:satOff val="-7671"/>
            <a:lumOff val="-294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2000" kern="1200"/>
        </a:p>
      </dsp:txBody>
      <dsp:txXfrm rot="10800000">
        <a:off x="6211697" y="4100478"/>
        <a:ext cx="359110" cy="360078"/>
      </dsp:txXfrm>
    </dsp:sp>
    <dsp:sp modelId="{1DD2EAB6-9F00-4D38-8446-C9D54D829A1B}">
      <dsp:nvSpPr>
        <dsp:cNvPr id="0" name=""/>
        <dsp:cNvSpPr/>
      </dsp:nvSpPr>
      <dsp:spPr>
        <a:xfrm>
          <a:off x="3395926" y="3554553"/>
          <a:ext cx="2419879" cy="1451927"/>
        </a:xfrm>
        <a:prstGeom prst="roundRect">
          <a:avLst>
            <a:gd name="adj" fmla="val 10000"/>
          </a:avLst>
        </a:prstGeom>
        <a:solidFill>
          <a:schemeClr val="accent5">
            <a:hueOff val="-5882676"/>
            <a:satOff val="-8182"/>
            <a:lumOff val="-313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Mantenimiento</a:t>
          </a:r>
        </a:p>
      </dsp:txBody>
      <dsp:txXfrm>
        <a:off x="3438451" y="3597078"/>
        <a:ext cx="2334829" cy="1366877"/>
      </dsp:txXfrm>
    </dsp:sp>
    <dsp:sp modelId="{97553B9A-7C95-4AC5-97FB-61B49AD889E5}">
      <dsp:nvSpPr>
        <dsp:cNvPr id="0" name=""/>
        <dsp:cNvSpPr/>
      </dsp:nvSpPr>
      <dsp:spPr>
        <a:xfrm rot="10800000">
          <a:off x="2669963" y="3980452"/>
          <a:ext cx="513014" cy="6001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2000" kern="1200"/>
        </a:p>
      </dsp:txBody>
      <dsp:txXfrm rot="10800000">
        <a:off x="2823867" y="4100478"/>
        <a:ext cx="359110" cy="360078"/>
      </dsp:txXfrm>
    </dsp:sp>
    <dsp:sp modelId="{C4D06FFE-0234-4E14-B60D-40D484FD1E68}">
      <dsp:nvSpPr>
        <dsp:cNvPr id="0" name=""/>
        <dsp:cNvSpPr/>
      </dsp:nvSpPr>
      <dsp:spPr>
        <a:xfrm>
          <a:off x="8096" y="3554553"/>
          <a:ext cx="2419879" cy="1451927"/>
        </a:xfrm>
        <a:prstGeom prst="roundRect">
          <a:avLst>
            <a:gd name="adj" fmla="val 10000"/>
          </a:avLst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Documentación</a:t>
          </a:r>
        </a:p>
      </dsp:txBody>
      <dsp:txXfrm>
        <a:off x="50621" y="3597078"/>
        <a:ext cx="2334829" cy="13668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jpeg>
</file>

<file path=ppt/media/image54.jpe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CF4082-7146-476A-B590-4447682ABE83}" type="datetimeFigureOut">
              <a:rPr lang="es-CO" smtClean="0"/>
              <a:t>17/07/2024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36A931-19EC-45C7-8535-923E2C626D9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30030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f29ffd96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f29ffd96f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g3f29ffd96f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O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1827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f29ffd96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f29ffd96f_0_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g3f29ffd96f_0_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O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75783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f29ffd96f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f29ffd96f_0_2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g3f29ffd96f_0_2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1274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f29ffd96f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f29ffd96f_0_2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g3f29ffd96f_0_2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O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22157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f4cda06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f4cda069b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g3f4cda069b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O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9944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0" y="1272011"/>
            <a:ext cx="10363200" cy="2705947"/>
          </a:xfrm>
        </p:spPr>
        <p:txBody>
          <a:bodyPr anchor="b"/>
          <a:lstStyle>
            <a:lvl1pPr algn="ctr">
              <a:defRPr sz="6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0" y="4082310"/>
            <a:ext cx="10363200" cy="1876530"/>
          </a:xfrm>
        </p:spPr>
        <p:txBody>
          <a:bodyPr/>
          <a:lstStyle>
            <a:lvl1pPr marL="0" indent="0" algn="ctr">
              <a:buNone/>
              <a:defRPr sz="2720"/>
            </a:lvl1pPr>
            <a:lvl2pPr marL="518145" indent="0" algn="ctr">
              <a:buNone/>
              <a:defRPr sz="2267"/>
            </a:lvl2pPr>
            <a:lvl3pPr marL="1036290" indent="0" algn="ctr">
              <a:buNone/>
              <a:defRPr sz="2040"/>
            </a:lvl3pPr>
            <a:lvl4pPr marL="1554434" indent="0" algn="ctr">
              <a:buNone/>
              <a:defRPr sz="1813"/>
            </a:lvl4pPr>
            <a:lvl5pPr marL="2072579" indent="0" algn="ctr">
              <a:buNone/>
              <a:defRPr sz="1813"/>
            </a:lvl5pPr>
            <a:lvl6pPr marL="2590724" indent="0" algn="ctr">
              <a:buNone/>
              <a:defRPr sz="1813"/>
            </a:lvl6pPr>
            <a:lvl7pPr marL="3108869" indent="0" algn="ctr">
              <a:buNone/>
              <a:defRPr sz="1813"/>
            </a:lvl7pPr>
            <a:lvl8pPr marL="3627013" indent="0" algn="ctr">
              <a:buNone/>
              <a:defRPr sz="1813"/>
            </a:lvl8pPr>
            <a:lvl9pPr marL="4145158" indent="0" algn="ctr">
              <a:buNone/>
              <a:defRPr sz="1813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17/07/2024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38272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17/07/2024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9899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88220" y="413808"/>
            <a:ext cx="2979420" cy="658675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9960" y="413808"/>
            <a:ext cx="8765540" cy="6586750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17/07/2024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966578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0" y="1272011"/>
            <a:ext cx="10363200" cy="2705947"/>
          </a:xfrm>
        </p:spPr>
        <p:txBody>
          <a:bodyPr anchor="b"/>
          <a:lstStyle>
            <a:lvl1pPr algn="ctr">
              <a:defRPr sz="6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0" y="4082310"/>
            <a:ext cx="10363200" cy="1876530"/>
          </a:xfrm>
        </p:spPr>
        <p:txBody>
          <a:bodyPr/>
          <a:lstStyle>
            <a:lvl1pPr marL="0" indent="0" algn="ctr">
              <a:buNone/>
              <a:defRPr sz="2720"/>
            </a:lvl1pPr>
            <a:lvl2pPr marL="518145" indent="0" algn="ctr">
              <a:buNone/>
              <a:defRPr sz="2267"/>
            </a:lvl2pPr>
            <a:lvl3pPr marL="1036290" indent="0" algn="ctr">
              <a:buNone/>
              <a:defRPr sz="2040"/>
            </a:lvl3pPr>
            <a:lvl4pPr marL="1554434" indent="0" algn="ctr">
              <a:buNone/>
              <a:defRPr sz="1813"/>
            </a:lvl4pPr>
            <a:lvl5pPr marL="2072579" indent="0" algn="ctr">
              <a:buNone/>
              <a:defRPr sz="1813"/>
            </a:lvl5pPr>
            <a:lvl6pPr marL="2590724" indent="0" algn="ctr">
              <a:buNone/>
              <a:defRPr sz="1813"/>
            </a:lvl6pPr>
            <a:lvl7pPr marL="3108869" indent="0" algn="ctr">
              <a:buNone/>
              <a:defRPr sz="1813"/>
            </a:lvl7pPr>
            <a:lvl8pPr marL="3627013" indent="0" algn="ctr">
              <a:buNone/>
              <a:defRPr sz="1813"/>
            </a:lvl8pPr>
            <a:lvl9pPr marL="4145158" indent="0" algn="ctr">
              <a:buNone/>
              <a:defRPr sz="1813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17/07/2024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12473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17/07/2024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7545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763" y="1937704"/>
            <a:ext cx="11917680" cy="3233102"/>
          </a:xfrm>
        </p:spPr>
        <p:txBody>
          <a:bodyPr anchor="b"/>
          <a:lstStyle>
            <a:lvl1pPr>
              <a:defRPr sz="6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763" y="5201392"/>
            <a:ext cx="11917680" cy="1700212"/>
          </a:xfrm>
        </p:spPr>
        <p:txBody>
          <a:bodyPr/>
          <a:lstStyle>
            <a:lvl1pPr marL="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1pPr>
            <a:lvl2pPr marL="518145" indent="0">
              <a:buNone/>
              <a:defRPr sz="2267">
                <a:solidFill>
                  <a:schemeClr val="tx1">
                    <a:tint val="75000"/>
                  </a:schemeClr>
                </a:solidFill>
              </a:defRPr>
            </a:lvl2pPr>
            <a:lvl3pPr marL="1036290" indent="0">
              <a:buNone/>
              <a:defRPr sz="2040">
                <a:solidFill>
                  <a:schemeClr val="tx1">
                    <a:tint val="75000"/>
                  </a:schemeClr>
                </a:solidFill>
              </a:defRPr>
            </a:lvl3pPr>
            <a:lvl4pPr marL="1554434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4pPr>
            <a:lvl5pPr marL="2072579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5pPr>
            <a:lvl6pPr marL="2590724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6pPr>
            <a:lvl7pPr marL="3108869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7pPr>
            <a:lvl8pPr marL="3627013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8pPr>
            <a:lvl9pPr marL="4145158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17/07/2024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25272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9960" y="2069042"/>
            <a:ext cx="5872480" cy="49315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95160" y="2069042"/>
            <a:ext cx="5872480" cy="49315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17/07/2024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2444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1760" y="413809"/>
            <a:ext cx="11917680" cy="150230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1760" y="1905318"/>
            <a:ext cx="5845492" cy="933767"/>
          </a:xfrm>
        </p:spPr>
        <p:txBody>
          <a:bodyPr anchor="b"/>
          <a:lstStyle>
            <a:lvl1pPr marL="0" indent="0">
              <a:buNone/>
              <a:defRPr sz="2720" b="1"/>
            </a:lvl1pPr>
            <a:lvl2pPr marL="518145" indent="0">
              <a:buNone/>
              <a:defRPr sz="2267" b="1"/>
            </a:lvl2pPr>
            <a:lvl3pPr marL="1036290" indent="0">
              <a:buNone/>
              <a:defRPr sz="2040" b="1"/>
            </a:lvl3pPr>
            <a:lvl4pPr marL="1554434" indent="0">
              <a:buNone/>
              <a:defRPr sz="1813" b="1"/>
            </a:lvl4pPr>
            <a:lvl5pPr marL="2072579" indent="0">
              <a:buNone/>
              <a:defRPr sz="1813" b="1"/>
            </a:lvl5pPr>
            <a:lvl6pPr marL="2590724" indent="0">
              <a:buNone/>
              <a:defRPr sz="1813" b="1"/>
            </a:lvl6pPr>
            <a:lvl7pPr marL="3108869" indent="0">
              <a:buNone/>
              <a:defRPr sz="1813" b="1"/>
            </a:lvl7pPr>
            <a:lvl8pPr marL="3627013" indent="0">
              <a:buNone/>
              <a:defRPr sz="1813" b="1"/>
            </a:lvl8pPr>
            <a:lvl9pPr marL="4145158" indent="0">
              <a:buNone/>
              <a:defRPr sz="1813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51760" y="2839085"/>
            <a:ext cx="5845492" cy="417586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95160" y="1905318"/>
            <a:ext cx="5874280" cy="933767"/>
          </a:xfrm>
        </p:spPr>
        <p:txBody>
          <a:bodyPr anchor="b"/>
          <a:lstStyle>
            <a:lvl1pPr marL="0" indent="0">
              <a:buNone/>
              <a:defRPr sz="2720" b="1"/>
            </a:lvl1pPr>
            <a:lvl2pPr marL="518145" indent="0">
              <a:buNone/>
              <a:defRPr sz="2267" b="1"/>
            </a:lvl2pPr>
            <a:lvl3pPr marL="1036290" indent="0">
              <a:buNone/>
              <a:defRPr sz="2040" b="1"/>
            </a:lvl3pPr>
            <a:lvl4pPr marL="1554434" indent="0">
              <a:buNone/>
              <a:defRPr sz="1813" b="1"/>
            </a:lvl4pPr>
            <a:lvl5pPr marL="2072579" indent="0">
              <a:buNone/>
              <a:defRPr sz="1813" b="1"/>
            </a:lvl5pPr>
            <a:lvl6pPr marL="2590724" indent="0">
              <a:buNone/>
              <a:defRPr sz="1813" b="1"/>
            </a:lvl6pPr>
            <a:lvl7pPr marL="3108869" indent="0">
              <a:buNone/>
              <a:defRPr sz="1813" b="1"/>
            </a:lvl7pPr>
            <a:lvl8pPr marL="3627013" indent="0">
              <a:buNone/>
              <a:defRPr sz="1813" b="1"/>
            </a:lvl8pPr>
            <a:lvl9pPr marL="4145158" indent="0">
              <a:buNone/>
              <a:defRPr sz="1813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95160" y="2839085"/>
            <a:ext cx="5874280" cy="417586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17/07/2024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9174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17/07/2024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47734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17/07/2024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28272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1760" y="518160"/>
            <a:ext cx="4456535" cy="1813560"/>
          </a:xfrm>
        </p:spPr>
        <p:txBody>
          <a:bodyPr anchor="b"/>
          <a:lstStyle>
            <a:lvl1pPr>
              <a:defRPr sz="3627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74280" y="1119082"/>
            <a:ext cx="6995160" cy="5523442"/>
          </a:xfrm>
        </p:spPr>
        <p:txBody>
          <a:bodyPr/>
          <a:lstStyle>
            <a:lvl1pPr>
              <a:defRPr sz="3627"/>
            </a:lvl1pPr>
            <a:lvl2pPr>
              <a:defRPr sz="3173"/>
            </a:lvl2pPr>
            <a:lvl3pPr>
              <a:defRPr sz="2720"/>
            </a:lvl3pPr>
            <a:lvl4pPr>
              <a:defRPr sz="2267"/>
            </a:lvl4pPr>
            <a:lvl5pPr>
              <a:defRPr sz="2267"/>
            </a:lvl5pPr>
            <a:lvl6pPr>
              <a:defRPr sz="2267"/>
            </a:lvl6pPr>
            <a:lvl7pPr>
              <a:defRPr sz="2267"/>
            </a:lvl7pPr>
            <a:lvl8pPr>
              <a:defRPr sz="2267"/>
            </a:lvl8pPr>
            <a:lvl9pPr>
              <a:defRPr sz="2267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1760" y="2331720"/>
            <a:ext cx="4456535" cy="4319800"/>
          </a:xfrm>
        </p:spPr>
        <p:txBody>
          <a:bodyPr/>
          <a:lstStyle>
            <a:lvl1pPr marL="0" indent="0">
              <a:buNone/>
              <a:defRPr sz="1813"/>
            </a:lvl1pPr>
            <a:lvl2pPr marL="518145" indent="0">
              <a:buNone/>
              <a:defRPr sz="1587"/>
            </a:lvl2pPr>
            <a:lvl3pPr marL="1036290" indent="0">
              <a:buNone/>
              <a:defRPr sz="1360"/>
            </a:lvl3pPr>
            <a:lvl4pPr marL="1554434" indent="0">
              <a:buNone/>
              <a:defRPr sz="1133"/>
            </a:lvl4pPr>
            <a:lvl5pPr marL="2072579" indent="0">
              <a:buNone/>
              <a:defRPr sz="1133"/>
            </a:lvl5pPr>
            <a:lvl6pPr marL="2590724" indent="0">
              <a:buNone/>
              <a:defRPr sz="1133"/>
            </a:lvl6pPr>
            <a:lvl7pPr marL="3108869" indent="0">
              <a:buNone/>
              <a:defRPr sz="1133"/>
            </a:lvl7pPr>
            <a:lvl8pPr marL="3627013" indent="0">
              <a:buNone/>
              <a:defRPr sz="1133"/>
            </a:lvl8pPr>
            <a:lvl9pPr marL="4145158" indent="0">
              <a:buNone/>
              <a:defRPr sz="1133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17/07/2024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1804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17/07/2024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798738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1760" y="518160"/>
            <a:ext cx="4456535" cy="1813560"/>
          </a:xfrm>
        </p:spPr>
        <p:txBody>
          <a:bodyPr anchor="b"/>
          <a:lstStyle>
            <a:lvl1pPr>
              <a:defRPr sz="3627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74280" y="1119082"/>
            <a:ext cx="6995160" cy="5523442"/>
          </a:xfrm>
        </p:spPr>
        <p:txBody>
          <a:bodyPr anchor="t"/>
          <a:lstStyle>
            <a:lvl1pPr marL="0" indent="0">
              <a:buNone/>
              <a:defRPr sz="3627"/>
            </a:lvl1pPr>
            <a:lvl2pPr marL="518145" indent="0">
              <a:buNone/>
              <a:defRPr sz="3173"/>
            </a:lvl2pPr>
            <a:lvl3pPr marL="1036290" indent="0">
              <a:buNone/>
              <a:defRPr sz="2720"/>
            </a:lvl3pPr>
            <a:lvl4pPr marL="1554434" indent="0">
              <a:buNone/>
              <a:defRPr sz="2267"/>
            </a:lvl4pPr>
            <a:lvl5pPr marL="2072579" indent="0">
              <a:buNone/>
              <a:defRPr sz="2267"/>
            </a:lvl5pPr>
            <a:lvl6pPr marL="2590724" indent="0">
              <a:buNone/>
              <a:defRPr sz="2267"/>
            </a:lvl6pPr>
            <a:lvl7pPr marL="3108869" indent="0">
              <a:buNone/>
              <a:defRPr sz="2267"/>
            </a:lvl7pPr>
            <a:lvl8pPr marL="3627013" indent="0">
              <a:buNone/>
              <a:defRPr sz="2267"/>
            </a:lvl8pPr>
            <a:lvl9pPr marL="4145158" indent="0">
              <a:buNone/>
              <a:defRPr sz="2267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1760" y="2331720"/>
            <a:ext cx="4456535" cy="4319800"/>
          </a:xfrm>
        </p:spPr>
        <p:txBody>
          <a:bodyPr/>
          <a:lstStyle>
            <a:lvl1pPr marL="0" indent="0">
              <a:buNone/>
              <a:defRPr sz="1813"/>
            </a:lvl1pPr>
            <a:lvl2pPr marL="518145" indent="0">
              <a:buNone/>
              <a:defRPr sz="1587"/>
            </a:lvl2pPr>
            <a:lvl3pPr marL="1036290" indent="0">
              <a:buNone/>
              <a:defRPr sz="1360"/>
            </a:lvl3pPr>
            <a:lvl4pPr marL="1554434" indent="0">
              <a:buNone/>
              <a:defRPr sz="1133"/>
            </a:lvl4pPr>
            <a:lvl5pPr marL="2072579" indent="0">
              <a:buNone/>
              <a:defRPr sz="1133"/>
            </a:lvl5pPr>
            <a:lvl6pPr marL="2590724" indent="0">
              <a:buNone/>
              <a:defRPr sz="1133"/>
            </a:lvl6pPr>
            <a:lvl7pPr marL="3108869" indent="0">
              <a:buNone/>
              <a:defRPr sz="1133"/>
            </a:lvl7pPr>
            <a:lvl8pPr marL="3627013" indent="0">
              <a:buNone/>
              <a:defRPr sz="1133"/>
            </a:lvl8pPr>
            <a:lvl9pPr marL="4145158" indent="0">
              <a:buNone/>
              <a:defRPr sz="1133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17/07/2024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5775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17/07/2024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7802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88220" y="413808"/>
            <a:ext cx="2979420" cy="658675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9960" y="413808"/>
            <a:ext cx="8765540" cy="6586750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17/07/2024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5921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763" y="1937704"/>
            <a:ext cx="11917680" cy="3233102"/>
          </a:xfrm>
        </p:spPr>
        <p:txBody>
          <a:bodyPr anchor="b"/>
          <a:lstStyle>
            <a:lvl1pPr>
              <a:defRPr sz="6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763" y="5201392"/>
            <a:ext cx="11917680" cy="1700212"/>
          </a:xfrm>
        </p:spPr>
        <p:txBody>
          <a:bodyPr/>
          <a:lstStyle>
            <a:lvl1pPr marL="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1pPr>
            <a:lvl2pPr marL="518145" indent="0">
              <a:buNone/>
              <a:defRPr sz="2267">
                <a:solidFill>
                  <a:schemeClr val="tx1">
                    <a:tint val="75000"/>
                  </a:schemeClr>
                </a:solidFill>
              </a:defRPr>
            </a:lvl2pPr>
            <a:lvl3pPr marL="1036290" indent="0">
              <a:buNone/>
              <a:defRPr sz="2040">
                <a:solidFill>
                  <a:schemeClr val="tx1">
                    <a:tint val="75000"/>
                  </a:schemeClr>
                </a:solidFill>
              </a:defRPr>
            </a:lvl3pPr>
            <a:lvl4pPr marL="1554434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4pPr>
            <a:lvl5pPr marL="2072579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5pPr>
            <a:lvl6pPr marL="2590724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6pPr>
            <a:lvl7pPr marL="3108869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7pPr>
            <a:lvl8pPr marL="3627013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8pPr>
            <a:lvl9pPr marL="4145158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17/07/2024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83130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9960" y="2069042"/>
            <a:ext cx="5872480" cy="49315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95160" y="2069042"/>
            <a:ext cx="5872480" cy="49315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17/07/2024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58430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1760" y="413809"/>
            <a:ext cx="11917680" cy="150230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1760" y="1905318"/>
            <a:ext cx="5845492" cy="933767"/>
          </a:xfrm>
        </p:spPr>
        <p:txBody>
          <a:bodyPr anchor="b"/>
          <a:lstStyle>
            <a:lvl1pPr marL="0" indent="0">
              <a:buNone/>
              <a:defRPr sz="2720" b="1"/>
            </a:lvl1pPr>
            <a:lvl2pPr marL="518145" indent="0">
              <a:buNone/>
              <a:defRPr sz="2267" b="1"/>
            </a:lvl2pPr>
            <a:lvl3pPr marL="1036290" indent="0">
              <a:buNone/>
              <a:defRPr sz="2040" b="1"/>
            </a:lvl3pPr>
            <a:lvl4pPr marL="1554434" indent="0">
              <a:buNone/>
              <a:defRPr sz="1813" b="1"/>
            </a:lvl4pPr>
            <a:lvl5pPr marL="2072579" indent="0">
              <a:buNone/>
              <a:defRPr sz="1813" b="1"/>
            </a:lvl5pPr>
            <a:lvl6pPr marL="2590724" indent="0">
              <a:buNone/>
              <a:defRPr sz="1813" b="1"/>
            </a:lvl6pPr>
            <a:lvl7pPr marL="3108869" indent="0">
              <a:buNone/>
              <a:defRPr sz="1813" b="1"/>
            </a:lvl7pPr>
            <a:lvl8pPr marL="3627013" indent="0">
              <a:buNone/>
              <a:defRPr sz="1813" b="1"/>
            </a:lvl8pPr>
            <a:lvl9pPr marL="4145158" indent="0">
              <a:buNone/>
              <a:defRPr sz="1813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51760" y="2839085"/>
            <a:ext cx="5845492" cy="417586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95160" y="1905318"/>
            <a:ext cx="5874280" cy="933767"/>
          </a:xfrm>
        </p:spPr>
        <p:txBody>
          <a:bodyPr anchor="b"/>
          <a:lstStyle>
            <a:lvl1pPr marL="0" indent="0">
              <a:buNone/>
              <a:defRPr sz="2720" b="1"/>
            </a:lvl1pPr>
            <a:lvl2pPr marL="518145" indent="0">
              <a:buNone/>
              <a:defRPr sz="2267" b="1"/>
            </a:lvl2pPr>
            <a:lvl3pPr marL="1036290" indent="0">
              <a:buNone/>
              <a:defRPr sz="2040" b="1"/>
            </a:lvl3pPr>
            <a:lvl4pPr marL="1554434" indent="0">
              <a:buNone/>
              <a:defRPr sz="1813" b="1"/>
            </a:lvl4pPr>
            <a:lvl5pPr marL="2072579" indent="0">
              <a:buNone/>
              <a:defRPr sz="1813" b="1"/>
            </a:lvl5pPr>
            <a:lvl6pPr marL="2590724" indent="0">
              <a:buNone/>
              <a:defRPr sz="1813" b="1"/>
            </a:lvl6pPr>
            <a:lvl7pPr marL="3108869" indent="0">
              <a:buNone/>
              <a:defRPr sz="1813" b="1"/>
            </a:lvl7pPr>
            <a:lvl8pPr marL="3627013" indent="0">
              <a:buNone/>
              <a:defRPr sz="1813" b="1"/>
            </a:lvl8pPr>
            <a:lvl9pPr marL="4145158" indent="0">
              <a:buNone/>
              <a:defRPr sz="1813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95160" y="2839085"/>
            <a:ext cx="5874280" cy="417586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17/07/2024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9903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17/07/2024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82768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17/07/2024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00584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1760" y="518160"/>
            <a:ext cx="4456535" cy="1813560"/>
          </a:xfrm>
        </p:spPr>
        <p:txBody>
          <a:bodyPr anchor="b"/>
          <a:lstStyle>
            <a:lvl1pPr>
              <a:defRPr sz="3627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74280" y="1119082"/>
            <a:ext cx="6995160" cy="5523442"/>
          </a:xfrm>
        </p:spPr>
        <p:txBody>
          <a:bodyPr/>
          <a:lstStyle>
            <a:lvl1pPr>
              <a:defRPr sz="3627"/>
            </a:lvl1pPr>
            <a:lvl2pPr>
              <a:defRPr sz="3173"/>
            </a:lvl2pPr>
            <a:lvl3pPr>
              <a:defRPr sz="2720"/>
            </a:lvl3pPr>
            <a:lvl4pPr>
              <a:defRPr sz="2267"/>
            </a:lvl4pPr>
            <a:lvl5pPr>
              <a:defRPr sz="2267"/>
            </a:lvl5pPr>
            <a:lvl6pPr>
              <a:defRPr sz="2267"/>
            </a:lvl6pPr>
            <a:lvl7pPr>
              <a:defRPr sz="2267"/>
            </a:lvl7pPr>
            <a:lvl8pPr>
              <a:defRPr sz="2267"/>
            </a:lvl8pPr>
            <a:lvl9pPr>
              <a:defRPr sz="2267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1760" y="2331720"/>
            <a:ext cx="4456535" cy="4319800"/>
          </a:xfrm>
        </p:spPr>
        <p:txBody>
          <a:bodyPr/>
          <a:lstStyle>
            <a:lvl1pPr marL="0" indent="0">
              <a:buNone/>
              <a:defRPr sz="1813"/>
            </a:lvl1pPr>
            <a:lvl2pPr marL="518145" indent="0">
              <a:buNone/>
              <a:defRPr sz="1587"/>
            </a:lvl2pPr>
            <a:lvl3pPr marL="1036290" indent="0">
              <a:buNone/>
              <a:defRPr sz="1360"/>
            </a:lvl3pPr>
            <a:lvl4pPr marL="1554434" indent="0">
              <a:buNone/>
              <a:defRPr sz="1133"/>
            </a:lvl4pPr>
            <a:lvl5pPr marL="2072579" indent="0">
              <a:buNone/>
              <a:defRPr sz="1133"/>
            </a:lvl5pPr>
            <a:lvl6pPr marL="2590724" indent="0">
              <a:buNone/>
              <a:defRPr sz="1133"/>
            </a:lvl6pPr>
            <a:lvl7pPr marL="3108869" indent="0">
              <a:buNone/>
              <a:defRPr sz="1133"/>
            </a:lvl7pPr>
            <a:lvl8pPr marL="3627013" indent="0">
              <a:buNone/>
              <a:defRPr sz="1133"/>
            </a:lvl8pPr>
            <a:lvl9pPr marL="4145158" indent="0">
              <a:buNone/>
              <a:defRPr sz="1133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17/07/2024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62420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1760" y="518160"/>
            <a:ext cx="4456535" cy="1813560"/>
          </a:xfrm>
        </p:spPr>
        <p:txBody>
          <a:bodyPr anchor="b"/>
          <a:lstStyle>
            <a:lvl1pPr>
              <a:defRPr sz="3627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74280" y="1119082"/>
            <a:ext cx="6995160" cy="5523442"/>
          </a:xfrm>
        </p:spPr>
        <p:txBody>
          <a:bodyPr anchor="t"/>
          <a:lstStyle>
            <a:lvl1pPr marL="0" indent="0">
              <a:buNone/>
              <a:defRPr sz="3627"/>
            </a:lvl1pPr>
            <a:lvl2pPr marL="518145" indent="0">
              <a:buNone/>
              <a:defRPr sz="3173"/>
            </a:lvl2pPr>
            <a:lvl3pPr marL="1036290" indent="0">
              <a:buNone/>
              <a:defRPr sz="2720"/>
            </a:lvl3pPr>
            <a:lvl4pPr marL="1554434" indent="0">
              <a:buNone/>
              <a:defRPr sz="2267"/>
            </a:lvl4pPr>
            <a:lvl5pPr marL="2072579" indent="0">
              <a:buNone/>
              <a:defRPr sz="2267"/>
            </a:lvl5pPr>
            <a:lvl6pPr marL="2590724" indent="0">
              <a:buNone/>
              <a:defRPr sz="2267"/>
            </a:lvl6pPr>
            <a:lvl7pPr marL="3108869" indent="0">
              <a:buNone/>
              <a:defRPr sz="2267"/>
            </a:lvl7pPr>
            <a:lvl8pPr marL="3627013" indent="0">
              <a:buNone/>
              <a:defRPr sz="2267"/>
            </a:lvl8pPr>
            <a:lvl9pPr marL="4145158" indent="0">
              <a:buNone/>
              <a:defRPr sz="2267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1760" y="2331720"/>
            <a:ext cx="4456535" cy="4319800"/>
          </a:xfrm>
        </p:spPr>
        <p:txBody>
          <a:bodyPr/>
          <a:lstStyle>
            <a:lvl1pPr marL="0" indent="0">
              <a:buNone/>
              <a:defRPr sz="1813"/>
            </a:lvl1pPr>
            <a:lvl2pPr marL="518145" indent="0">
              <a:buNone/>
              <a:defRPr sz="1587"/>
            </a:lvl2pPr>
            <a:lvl3pPr marL="1036290" indent="0">
              <a:buNone/>
              <a:defRPr sz="1360"/>
            </a:lvl3pPr>
            <a:lvl4pPr marL="1554434" indent="0">
              <a:buNone/>
              <a:defRPr sz="1133"/>
            </a:lvl4pPr>
            <a:lvl5pPr marL="2072579" indent="0">
              <a:buNone/>
              <a:defRPr sz="1133"/>
            </a:lvl5pPr>
            <a:lvl6pPr marL="2590724" indent="0">
              <a:buNone/>
              <a:defRPr sz="1133"/>
            </a:lvl6pPr>
            <a:lvl7pPr marL="3108869" indent="0">
              <a:buNone/>
              <a:defRPr sz="1133"/>
            </a:lvl7pPr>
            <a:lvl8pPr marL="3627013" indent="0">
              <a:buNone/>
              <a:defRPr sz="1133"/>
            </a:lvl8pPr>
            <a:lvl9pPr marL="4145158" indent="0">
              <a:buNone/>
              <a:defRPr sz="1133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17/07/2024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86478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9960" y="413809"/>
            <a:ext cx="1191768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9960" y="2069042"/>
            <a:ext cx="1191768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9960" y="7203864"/>
            <a:ext cx="310896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86245D-015E-46AE-96CC-32E8A5E9A1DF}" type="datetimeFigureOut">
              <a:rPr lang="es-CO" smtClean="0"/>
              <a:t>17/07/2024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7080" y="7203864"/>
            <a:ext cx="46634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758680" y="7203864"/>
            <a:ext cx="310896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76273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36290" rtl="0" eaLnBrk="1" latinLnBrk="0" hangingPunct="1">
        <a:lnSpc>
          <a:spcPct val="90000"/>
        </a:lnSpc>
        <a:spcBef>
          <a:spcPct val="0"/>
        </a:spcBef>
        <a:buNone/>
        <a:defRPr sz="498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9072" indent="-259072" algn="l" defTabSz="1036290" rtl="0" eaLnBrk="1" latinLnBrk="0" hangingPunct="1">
        <a:lnSpc>
          <a:spcPct val="90000"/>
        </a:lnSpc>
        <a:spcBef>
          <a:spcPts val="1133"/>
        </a:spcBef>
        <a:buFont typeface="Arial" panose="020B0604020202020204" pitchFamily="34" charset="0"/>
        <a:buChar char="•"/>
        <a:defRPr sz="3173" kern="1200">
          <a:solidFill>
            <a:schemeClr val="tx1"/>
          </a:solidFill>
          <a:latin typeface="+mn-lt"/>
          <a:ea typeface="+mn-ea"/>
          <a:cs typeface="+mn-cs"/>
        </a:defRPr>
      </a:lvl1pPr>
      <a:lvl2pPr marL="777217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720" kern="1200">
          <a:solidFill>
            <a:schemeClr val="tx1"/>
          </a:solidFill>
          <a:latin typeface="+mn-lt"/>
          <a:ea typeface="+mn-ea"/>
          <a:cs typeface="+mn-cs"/>
        </a:defRPr>
      </a:lvl2pPr>
      <a:lvl3pPr marL="1295362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267" kern="1200">
          <a:solidFill>
            <a:schemeClr val="tx1"/>
          </a:solidFill>
          <a:latin typeface="+mn-lt"/>
          <a:ea typeface="+mn-ea"/>
          <a:cs typeface="+mn-cs"/>
        </a:defRPr>
      </a:lvl3pPr>
      <a:lvl4pPr marL="1813507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331651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849796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367941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886086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404230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1pPr>
      <a:lvl2pPr marL="518145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1036290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3pPr>
      <a:lvl4pPr marL="1554434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072579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590724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108869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627013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145158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9960" y="413809"/>
            <a:ext cx="1191768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9960" y="2069042"/>
            <a:ext cx="1191768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9960" y="7203864"/>
            <a:ext cx="310896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17/07/2024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7080" y="7203864"/>
            <a:ext cx="46634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758680" y="7203864"/>
            <a:ext cx="310896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6125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036290" rtl="0" eaLnBrk="1" latinLnBrk="0" hangingPunct="1">
        <a:lnSpc>
          <a:spcPct val="90000"/>
        </a:lnSpc>
        <a:spcBef>
          <a:spcPct val="0"/>
        </a:spcBef>
        <a:buNone/>
        <a:defRPr sz="498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9072" indent="-259072" algn="l" defTabSz="1036290" rtl="0" eaLnBrk="1" latinLnBrk="0" hangingPunct="1">
        <a:lnSpc>
          <a:spcPct val="90000"/>
        </a:lnSpc>
        <a:spcBef>
          <a:spcPts val="1133"/>
        </a:spcBef>
        <a:buFont typeface="Arial" panose="020B0604020202020204" pitchFamily="34" charset="0"/>
        <a:buChar char="•"/>
        <a:defRPr sz="3173" kern="1200">
          <a:solidFill>
            <a:schemeClr val="tx1"/>
          </a:solidFill>
          <a:latin typeface="+mn-lt"/>
          <a:ea typeface="+mn-ea"/>
          <a:cs typeface="+mn-cs"/>
        </a:defRPr>
      </a:lvl1pPr>
      <a:lvl2pPr marL="777217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720" kern="1200">
          <a:solidFill>
            <a:schemeClr val="tx1"/>
          </a:solidFill>
          <a:latin typeface="+mn-lt"/>
          <a:ea typeface="+mn-ea"/>
          <a:cs typeface="+mn-cs"/>
        </a:defRPr>
      </a:lvl2pPr>
      <a:lvl3pPr marL="1295362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267" kern="1200">
          <a:solidFill>
            <a:schemeClr val="tx1"/>
          </a:solidFill>
          <a:latin typeface="+mn-lt"/>
          <a:ea typeface="+mn-ea"/>
          <a:cs typeface="+mn-cs"/>
        </a:defRPr>
      </a:lvl3pPr>
      <a:lvl4pPr marL="1813507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331651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849796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367941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886086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404230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1pPr>
      <a:lvl2pPr marL="518145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1036290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3pPr>
      <a:lvl4pPr marL="1554434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072579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590724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108869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627013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145158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11.sv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10" Type="http://schemas.openxmlformats.org/officeDocument/2006/relationships/image" Target="../media/image35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mailto:cesar.lopezg@upb.edu.co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8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93597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3FAC61-88EA-424E-ABBF-960EBE8D3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960" y="413809"/>
            <a:ext cx="11917680" cy="1502305"/>
          </a:xfrm>
        </p:spPr>
        <p:txBody>
          <a:bodyPr/>
          <a:lstStyle/>
          <a:p>
            <a:r>
              <a:rPr lang="es-CO" dirty="0"/>
              <a:t>Análisis del problema</a:t>
            </a:r>
          </a:p>
        </p:txBody>
      </p:sp>
      <p:sp>
        <p:nvSpPr>
          <p:cNvPr id="3" name="Flecha: a la derecha 2">
            <a:extLst>
              <a:ext uri="{FF2B5EF4-FFF2-40B4-BE49-F238E27FC236}">
                <a16:creationId xmlns:a16="http://schemas.microsoft.com/office/drawing/2014/main" id="{69141E73-7D03-4A78-AACF-6CD7086A4C32}"/>
              </a:ext>
            </a:extLst>
          </p:cNvPr>
          <p:cNvSpPr/>
          <p:nvPr/>
        </p:nvSpPr>
        <p:spPr>
          <a:xfrm>
            <a:off x="3445933" y="3428328"/>
            <a:ext cx="2559042" cy="11163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3200" dirty="0"/>
              <a:t>Entrada</a:t>
            </a:r>
          </a:p>
        </p:txBody>
      </p:sp>
      <p:sp>
        <p:nvSpPr>
          <p:cNvPr id="4" name="Flecha: a la derecha 3">
            <a:extLst>
              <a:ext uri="{FF2B5EF4-FFF2-40B4-BE49-F238E27FC236}">
                <a16:creationId xmlns:a16="http://schemas.microsoft.com/office/drawing/2014/main" id="{1AF17CD5-785A-4696-9FD5-421E24E14B65}"/>
              </a:ext>
            </a:extLst>
          </p:cNvPr>
          <p:cNvSpPr/>
          <p:nvPr/>
        </p:nvSpPr>
        <p:spPr>
          <a:xfrm>
            <a:off x="7496078" y="3370076"/>
            <a:ext cx="2390405" cy="12254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3200" dirty="0"/>
              <a:t>Salida</a:t>
            </a:r>
          </a:p>
        </p:txBody>
      </p:sp>
      <p:pic>
        <p:nvPicPr>
          <p:cNvPr id="6" name="Gráfico 5" descr="Engranajes">
            <a:extLst>
              <a:ext uri="{FF2B5EF4-FFF2-40B4-BE49-F238E27FC236}">
                <a16:creationId xmlns:a16="http://schemas.microsoft.com/office/drawing/2014/main" id="{36C93BBB-0522-4CAE-AA99-5C20499DE7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35294" y="2920341"/>
            <a:ext cx="1889354" cy="188935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3C63C23-1B8C-4388-A7D2-C19E27A402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8565" y="3370076"/>
            <a:ext cx="1141821" cy="1081086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51CD515A-6429-40AC-9E01-4B45E7ED11C5}"/>
              </a:ext>
            </a:extLst>
          </p:cNvPr>
          <p:cNvSpPr/>
          <p:nvPr/>
        </p:nvSpPr>
        <p:spPr>
          <a:xfrm>
            <a:off x="3838482" y="4736027"/>
            <a:ext cx="1277286" cy="113453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600" dirty="0"/>
              <a:t>(Tipo-Figura,</a:t>
            </a:r>
          </a:p>
          <a:p>
            <a:pPr algn="ctr"/>
            <a:r>
              <a:rPr lang="es-CO" sz="1600" dirty="0"/>
              <a:t>Color,</a:t>
            </a:r>
          </a:p>
          <a:p>
            <a:pPr algn="ctr"/>
            <a:r>
              <a:rPr lang="es-CO" sz="1600" dirty="0"/>
              <a:t>Tamaño)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295EE041-9E65-47D1-826C-D327074E56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9791" y="1916114"/>
            <a:ext cx="1895740" cy="1438476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A6400DC4-6771-4B1D-8C02-85A7ADE45C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1881" y="4730156"/>
            <a:ext cx="1642219" cy="966011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4A018C13-A3F8-4559-85CB-B7CFE15C89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9325" y="2347902"/>
            <a:ext cx="1994775" cy="822643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A5ED641C-261D-4B4D-B5BD-65E1F26B24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2429" y="1916114"/>
            <a:ext cx="1642219" cy="966011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8A7EEFCF-36B3-4B52-B6C4-D5AA7DE87F2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78275" y="3057684"/>
            <a:ext cx="704948" cy="1009791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97B1BD00-6531-4556-9150-527ADB262C8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04975" y="5060342"/>
            <a:ext cx="1725579" cy="893385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A2797A9A-3505-4FC4-BD4E-B1202F795EE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009637" y="4297325"/>
            <a:ext cx="1042223" cy="809988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3A3C494F-1C1B-45A8-88C7-C7FDC9A1FE5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508969" y="5107313"/>
            <a:ext cx="1657581" cy="952633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0C26F752-2276-47D0-BF75-7103CC7D971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37759" y="5507034"/>
            <a:ext cx="1428199" cy="955557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9E2C438F-4F11-4BB5-A274-6DC33AD7200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255893" y="3780482"/>
            <a:ext cx="715974" cy="102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5112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AD5173-BE44-42A9-8C63-B623F8453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Diseño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CBC15B2-E476-48E8-A9FE-8372CEA8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6815" y="1164961"/>
            <a:ext cx="2327263" cy="2520697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30F4A267-AD1F-489C-A817-7422FD3760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6815" y="4436810"/>
            <a:ext cx="3160917" cy="238495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F7B96CD-9A72-49B1-AAD4-21FC197FAC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6264" y="2809492"/>
            <a:ext cx="6068272" cy="2819794"/>
          </a:xfrm>
          <a:prstGeom prst="rect">
            <a:avLst/>
          </a:prstGeom>
        </p:spPr>
      </p:pic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3E16ECD8-6907-43E8-BD3C-04AB379E695D}"/>
              </a:ext>
            </a:extLst>
          </p:cNvPr>
          <p:cNvCxnSpPr/>
          <p:nvPr/>
        </p:nvCxnSpPr>
        <p:spPr>
          <a:xfrm flipV="1">
            <a:off x="6790267" y="2425309"/>
            <a:ext cx="1253066" cy="1469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69F6BAA6-FA3A-4142-AEB7-84BEBBA34CB4}"/>
              </a:ext>
            </a:extLst>
          </p:cNvPr>
          <p:cNvCxnSpPr/>
          <p:nvPr/>
        </p:nvCxnSpPr>
        <p:spPr>
          <a:xfrm>
            <a:off x="6756400" y="4876800"/>
            <a:ext cx="1422400" cy="965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A21EC7C1-F795-49FF-A107-72054724011C}"/>
              </a:ext>
            </a:extLst>
          </p:cNvPr>
          <p:cNvSpPr txBox="1"/>
          <p:nvPr/>
        </p:nvSpPr>
        <p:spPr>
          <a:xfrm>
            <a:off x="3352807" y="2255981"/>
            <a:ext cx="1991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>
                <a:solidFill>
                  <a:srgbClr val="FF0000"/>
                </a:solidFill>
              </a:rPr>
              <a:t>Lógica, Experiencia</a:t>
            </a:r>
          </a:p>
        </p:txBody>
      </p:sp>
    </p:spTree>
    <p:extLst>
      <p:ext uri="{BB962C8B-B14F-4D97-AF65-F5344CB8AC3E}">
        <p14:creationId xmlns:p14="http://schemas.microsoft.com/office/powerpoint/2010/main" val="3882702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66F20F9-5E51-43B5-BE3F-C63350EE0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94" y="4324458"/>
            <a:ext cx="4780374" cy="239807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BEA40C0-4A13-4EB5-862D-70341D8C4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Codificación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445DE31-82B6-4381-8192-9650F2D38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7890" y="2233599"/>
            <a:ext cx="2937024" cy="2103544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7AABC88-0369-4140-8443-56AE27058991}"/>
              </a:ext>
            </a:extLst>
          </p:cNvPr>
          <p:cNvSpPr txBox="1"/>
          <p:nvPr/>
        </p:nvSpPr>
        <p:spPr>
          <a:xfrm>
            <a:off x="4623477" y="707761"/>
            <a:ext cx="388843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400" b="1" dirty="0">
                <a:solidFill>
                  <a:srgbClr val="FF0000"/>
                </a:solidFill>
              </a:rPr>
              <a:t>Programación Modular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/>
              <a:t>Módulos </a:t>
            </a:r>
            <a:r>
              <a:rPr lang="es-CO" sz="2400" dirty="0" err="1"/>
              <a:t>unitarea</a:t>
            </a:r>
            <a:endParaRPr lang="es-CO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/>
              <a:t>Simplicidad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/>
              <a:t>Codificación independiente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/>
              <a:t>Transferencia de control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3E0E3CC-D696-4810-927B-41ADA4D310A1}"/>
              </a:ext>
            </a:extLst>
          </p:cNvPr>
          <p:cNvSpPr txBox="1"/>
          <p:nvPr/>
        </p:nvSpPr>
        <p:spPr>
          <a:xfrm>
            <a:off x="8511914" y="1781458"/>
            <a:ext cx="4179414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400" b="1" dirty="0">
                <a:solidFill>
                  <a:srgbClr val="FF0000"/>
                </a:solidFill>
              </a:rPr>
              <a:t>Programación Estructurada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/>
              <a:t>Conjunto de instrucciones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/>
              <a:t>Funciones y procedimientos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/>
              <a:t>Datos Globales, Datos Locales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/>
              <a:t>Crecimiento=Complejidad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sz="2400" dirty="0"/>
              <a:t>Estructurar el programa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sz="2400" dirty="0"/>
              <a:t>Modificación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01003D7-7161-4EEA-9171-6E311C67C6BD}"/>
              </a:ext>
            </a:extLst>
          </p:cNvPr>
          <p:cNvSpPr txBox="1"/>
          <p:nvPr/>
        </p:nvSpPr>
        <p:spPr>
          <a:xfrm>
            <a:off x="5086007" y="4477041"/>
            <a:ext cx="806728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FF0000"/>
                </a:solidFill>
              </a:rPr>
              <a:t>Programación Orientada a Objetos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/>
              <a:t>Ajusta el lenguaje al problema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/>
              <a:t>Abstracción del mundo real: diseño de formatos de datos que corresponden a las características del problema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/>
              <a:t>Objeto: agrupación de datos (atributos) y funciones(métodos) que operan sobre estos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/>
              <a:t>Abstracción, encapsulado, ocultación, herencia, polimorfismo</a:t>
            </a:r>
          </a:p>
        </p:txBody>
      </p:sp>
    </p:spTree>
    <p:extLst>
      <p:ext uri="{BB962C8B-B14F-4D97-AF65-F5344CB8AC3E}">
        <p14:creationId xmlns:p14="http://schemas.microsoft.com/office/powerpoint/2010/main" val="4398292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F638A1-97B6-4D3A-B593-F691D198E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960" y="413809"/>
            <a:ext cx="10919655" cy="1502305"/>
          </a:xfrm>
        </p:spPr>
        <p:txBody>
          <a:bodyPr/>
          <a:lstStyle/>
          <a:p>
            <a:r>
              <a:rPr lang="es-CO" dirty="0"/>
              <a:t>Lógica – Algoritmos – Diagramas de Flujo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85A97AC-413F-412E-8D69-1F7C7DB5C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704" y="1916114"/>
            <a:ext cx="1371791" cy="971686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C254E038-AD4A-4096-9B99-93CAE9B25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971" y="3323156"/>
            <a:ext cx="1312430" cy="912995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B36B7689-FF1F-48B3-A673-5C32C971F9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358" y="4671507"/>
            <a:ext cx="2275655" cy="130596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4E6615B8-60A6-428E-A16C-9BF1A828CA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1069" y="1816366"/>
            <a:ext cx="1588237" cy="1171182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0A44DF0F-A158-4AA3-BA3E-2191EB79C2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91734" y="3482934"/>
            <a:ext cx="1986906" cy="824304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A1641CC5-51EB-46D2-B848-54B36F2148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03133" y="4761719"/>
            <a:ext cx="2214765" cy="1125536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1D23F442-3847-4154-9BCE-79D4CC7C9E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09787" y="2050520"/>
            <a:ext cx="2849095" cy="2475914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D24FBF4C-03E4-4D22-A0CB-B97D0049C3A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83788" y="2401957"/>
            <a:ext cx="2992480" cy="4502618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58AB20CA-7EA7-4301-8AF1-9D3E41BC2C6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11015" y="5324487"/>
            <a:ext cx="3010320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633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49960" y="413809"/>
            <a:ext cx="10661667" cy="1502305"/>
          </a:xfrm>
        </p:spPr>
        <p:txBody>
          <a:bodyPr/>
          <a:lstStyle/>
          <a:p>
            <a:pPr algn="r"/>
            <a:r>
              <a:rPr lang="es-CO" dirty="0"/>
              <a:t>Operadores de comparación</a:t>
            </a:r>
          </a:p>
        </p:txBody>
      </p:sp>
      <p:graphicFrame>
        <p:nvGraphicFramePr>
          <p:cNvPr id="3" name="2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8673917"/>
              </p:ext>
            </p:extLst>
          </p:nvPr>
        </p:nvGraphicFramePr>
        <p:xfrm>
          <a:off x="1939679" y="2494110"/>
          <a:ext cx="9211734" cy="2816352"/>
        </p:xfrm>
        <a:graphic>
          <a:graphicData uri="http://schemas.openxmlformats.org/drawingml/2006/table">
            <a:tbl>
              <a:tblPr firstRow="1" bandRow="1">
                <a:tableStyleId>{EB9631B5-78F2-41C9-869B-9F39066F8104}</a:tableStyleId>
              </a:tblPr>
              <a:tblGrid>
                <a:gridCol w="13170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20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498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42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Operador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Uso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Resultado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Java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1036290" rtl="0" eaLnBrk="1" latinLnBrk="0" hangingPunct="1"/>
                      <a:r>
                        <a:rPr lang="es-CO" sz="204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 </a:t>
                      </a:r>
                      <a:r>
                        <a:rPr lang="es-CO" dirty="0"/>
                        <a:t>= O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E</a:t>
                      </a:r>
                      <a:r>
                        <a:rPr lang="es-CO" baseline="0" dirty="0"/>
                        <a:t>s verdadero cuando </a:t>
                      </a: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 es igual a O</a:t>
                      </a:r>
                      <a:r>
                        <a:rPr lang="es-CO" baseline="-25000" dirty="0"/>
                        <a:t>2</a:t>
                      </a:r>
                      <a:r>
                        <a:rPr lang="es-CO" baseline="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baseline="0" dirty="0"/>
                        <a:t>==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 </a:t>
                      </a:r>
                      <a:r>
                        <a:rPr lang="es-CO" dirty="0"/>
                        <a:t>&lt; O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E</a:t>
                      </a:r>
                      <a:r>
                        <a:rPr lang="es-CO" baseline="0" dirty="0"/>
                        <a:t>s verdadero cuando </a:t>
                      </a: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 es menor que O</a:t>
                      </a:r>
                      <a:r>
                        <a:rPr lang="es-CO" baseline="-25000" dirty="0"/>
                        <a:t>2</a:t>
                      </a:r>
                      <a:r>
                        <a:rPr lang="es-CO" baseline="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&lt;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baseline="0" dirty="0"/>
                        <a:t>&gt;</a:t>
                      </a: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E</a:t>
                      </a:r>
                      <a:r>
                        <a:rPr lang="es-CO" baseline="0" dirty="0"/>
                        <a:t>s verdadero cuando </a:t>
                      </a: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 es mayor que O</a:t>
                      </a:r>
                      <a:r>
                        <a:rPr lang="es-CO" baseline="-25000" dirty="0"/>
                        <a:t>2</a:t>
                      </a:r>
                      <a:r>
                        <a:rPr lang="es-CO" baseline="0" dirty="0"/>
                        <a:t> 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&lt;=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&lt;=O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E</a:t>
                      </a:r>
                      <a:r>
                        <a:rPr lang="es-CO" baseline="0" dirty="0"/>
                        <a:t>s verdadero cuando </a:t>
                      </a: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 es menor o igual que O</a:t>
                      </a:r>
                      <a:r>
                        <a:rPr lang="es-CO" baseline="-25000" dirty="0"/>
                        <a:t>2</a:t>
                      </a:r>
                      <a:r>
                        <a:rPr lang="es-CO" baseline="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&lt;=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&gt;=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&gt;=O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E</a:t>
                      </a:r>
                      <a:r>
                        <a:rPr lang="es-CO" baseline="0" dirty="0"/>
                        <a:t>s verdadero cuando </a:t>
                      </a: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 es mayor o igual que O</a:t>
                      </a:r>
                      <a:r>
                        <a:rPr lang="es-CO" baseline="-25000" dirty="0"/>
                        <a:t>2</a:t>
                      </a:r>
                      <a:r>
                        <a:rPr lang="es-CO" baseline="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&gt;=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&lt;&gt;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&lt;&gt;O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E</a:t>
                      </a:r>
                      <a:r>
                        <a:rPr lang="es-CO" baseline="0" dirty="0"/>
                        <a:t>s verdadero cuando </a:t>
                      </a: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 es diferente</a:t>
                      </a:r>
                      <a:r>
                        <a:rPr lang="es-CO" baseline="0" dirty="0"/>
                        <a:t> a</a:t>
                      </a:r>
                      <a:r>
                        <a:rPr lang="es-CO" dirty="0"/>
                        <a:t> O</a:t>
                      </a:r>
                      <a:r>
                        <a:rPr lang="es-CO" baseline="-25000" dirty="0"/>
                        <a:t>2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!=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0228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 txBox="1">
            <a:spLocks/>
          </p:cNvSpPr>
          <p:nvPr/>
        </p:nvSpPr>
        <p:spPr>
          <a:xfrm>
            <a:off x="949960" y="413809"/>
            <a:ext cx="10661667" cy="1502305"/>
          </a:xfrm>
          <a:prstGeom prst="rect">
            <a:avLst/>
          </a:prstGeom>
        </p:spPr>
        <p:txBody>
          <a:bodyPr/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Operadores lógicos</a:t>
            </a:r>
          </a:p>
        </p:txBody>
      </p:sp>
      <p:graphicFrame>
        <p:nvGraphicFramePr>
          <p:cNvPr id="3" name="2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211703"/>
              </p:ext>
            </p:extLst>
          </p:nvPr>
        </p:nvGraphicFramePr>
        <p:xfrm>
          <a:off x="1538844" y="2619370"/>
          <a:ext cx="10273199" cy="1920240"/>
        </p:xfrm>
        <a:graphic>
          <a:graphicData uri="http://schemas.openxmlformats.org/drawingml/2006/table">
            <a:tbl>
              <a:tblPr firstRow="1" bandRow="1">
                <a:tableStyleId>{EB9631B5-78F2-41C9-869B-9F39066F8104}</a:tableStyleId>
              </a:tblPr>
              <a:tblGrid>
                <a:gridCol w="14688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51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450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741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Operador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Uso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Resultado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Java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1036290" rtl="0" eaLnBrk="1" latinLnBrk="0" hangingPunct="1"/>
                      <a:r>
                        <a:rPr lang="es-CO" sz="204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 (AND)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P</a:t>
                      </a:r>
                      <a:r>
                        <a:rPr lang="es-CO" baseline="-25000" dirty="0"/>
                        <a:t>1 </a:t>
                      </a:r>
                      <a:r>
                        <a:rPr lang="es-CO" dirty="0"/>
                        <a:t>Y P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baseline="0" dirty="0"/>
                        <a:t>Verdadero cuando </a:t>
                      </a:r>
                      <a:r>
                        <a:rPr lang="es-CO" dirty="0"/>
                        <a:t>P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 es verdadera y P</a:t>
                      </a:r>
                      <a:r>
                        <a:rPr lang="es-CO" baseline="-25000" dirty="0"/>
                        <a:t>2 </a:t>
                      </a:r>
                      <a:r>
                        <a:rPr lang="es-CO" baseline="0" dirty="0"/>
                        <a:t>es verdadera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baseline="0" dirty="0"/>
                        <a:t>&amp;&amp;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4182">
                <a:tc>
                  <a:txBody>
                    <a:bodyPr/>
                    <a:lstStyle/>
                    <a:p>
                      <a:r>
                        <a:rPr lang="es-CO" dirty="0"/>
                        <a:t>O (OR)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P</a:t>
                      </a:r>
                      <a:r>
                        <a:rPr lang="es-CO" baseline="-25000" dirty="0"/>
                        <a:t>1 </a:t>
                      </a:r>
                      <a:r>
                        <a:rPr lang="es-CO" dirty="0"/>
                        <a:t>O P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V</a:t>
                      </a:r>
                      <a:r>
                        <a:rPr lang="es-CO" baseline="0" dirty="0"/>
                        <a:t>erdadero cuando cualquiera </a:t>
                      </a:r>
                      <a:r>
                        <a:rPr lang="es-CO" dirty="0"/>
                        <a:t>P</a:t>
                      </a:r>
                      <a:r>
                        <a:rPr lang="es-CO" baseline="-25000" dirty="0"/>
                        <a:t>1 </a:t>
                      </a:r>
                      <a:r>
                        <a:rPr lang="es-CO" baseline="0" dirty="0"/>
                        <a:t>o</a:t>
                      </a:r>
                      <a:r>
                        <a:rPr lang="es-CO" dirty="0"/>
                        <a:t> P</a:t>
                      </a:r>
                      <a:r>
                        <a:rPr lang="es-CO" baseline="-25000" dirty="0"/>
                        <a:t>2</a:t>
                      </a:r>
                      <a:r>
                        <a:rPr lang="es-CO" baseline="0" dirty="0"/>
                        <a:t> es verdadera o ambas son verdaderas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baseline="0" dirty="0"/>
                        <a:t>||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NO</a:t>
                      </a:r>
                      <a:r>
                        <a:rPr lang="es-CO" baseline="0" dirty="0"/>
                        <a:t> (NOT)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NO</a:t>
                      </a:r>
                      <a:r>
                        <a:rPr lang="es-CO" baseline="0" dirty="0"/>
                        <a:t> </a:t>
                      </a:r>
                      <a:r>
                        <a:rPr lang="es-CO" dirty="0"/>
                        <a:t>P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Verdader</a:t>
                      </a:r>
                      <a:r>
                        <a:rPr lang="es-CO" baseline="0" dirty="0"/>
                        <a:t>o si P</a:t>
                      </a:r>
                      <a:r>
                        <a:rPr lang="es-CO" baseline="-25000" dirty="0"/>
                        <a:t>2</a:t>
                      </a:r>
                      <a:r>
                        <a:rPr lang="es-CO" baseline="0" dirty="0"/>
                        <a:t> antes de la operación era falso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33040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 txBox="1">
            <a:spLocks/>
          </p:cNvSpPr>
          <p:nvPr/>
        </p:nvSpPr>
        <p:spPr>
          <a:xfrm>
            <a:off x="949960" y="413809"/>
            <a:ext cx="10661667" cy="1502305"/>
          </a:xfrm>
          <a:prstGeom prst="rect">
            <a:avLst/>
          </a:prstGeom>
        </p:spPr>
        <p:txBody>
          <a:bodyPr/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Precedencia Operadores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7497" y="1549399"/>
            <a:ext cx="6235004" cy="50392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2 Rectángulo"/>
          <p:cNvSpPr/>
          <p:nvPr/>
        </p:nvSpPr>
        <p:spPr>
          <a:xfrm>
            <a:off x="8931058" y="3858016"/>
            <a:ext cx="275572" cy="4384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3 CuadroTexto"/>
          <p:cNvSpPr txBox="1"/>
          <p:nvPr/>
        </p:nvSpPr>
        <p:spPr>
          <a:xfrm>
            <a:off x="8718115" y="6588672"/>
            <a:ext cx="31289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Fuente: https://www.aprenderaprogramar.com</a:t>
            </a:r>
          </a:p>
        </p:txBody>
      </p:sp>
    </p:spTree>
    <p:extLst>
      <p:ext uri="{BB962C8B-B14F-4D97-AF65-F5344CB8AC3E}">
        <p14:creationId xmlns:p14="http://schemas.microsoft.com/office/powerpoint/2010/main" val="40044440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 txBox="1">
            <a:spLocks/>
          </p:cNvSpPr>
          <p:nvPr/>
        </p:nvSpPr>
        <p:spPr>
          <a:xfrm>
            <a:off x="949960" y="413809"/>
            <a:ext cx="10661667" cy="1502305"/>
          </a:xfrm>
          <a:prstGeom prst="rect">
            <a:avLst/>
          </a:prstGeom>
        </p:spPr>
        <p:txBody>
          <a:bodyPr/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Ejemplos operadores y precedencias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1265127" y="2567835"/>
            <a:ext cx="31189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Tenemos las siguientes edades:</a:t>
            </a:r>
          </a:p>
          <a:p>
            <a:r>
              <a:rPr lang="es-CO" dirty="0"/>
              <a:t>Juan = 20</a:t>
            </a:r>
          </a:p>
          <a:p>
            <a:r>
              <a:rPr lang="es-CO" dirty="0"/>
              <a:t>Jorge= 21</a:t>
            </a:r>
          </a:p>
          <a:p>
            <a:r>
              <a:rPr lang="es-CO" dirty="0"/>
              <a:t>Vanesa = 19</a:t>
            </a:r>
          </a:p>
        </p:txBody>
      </p:sp>
      <p:sp>
        <p:nvSpPr>
          <p:cNvPr id="4" name="3 CuadroTexto"/>
          <p:cNvSpPr txBox="1"/>
          <p:nvPr/>
        </p:nvSpPr>
        <p:spPr>
          <a:xfrm>
            <a:off x="5348614" y="2567835"/>
            <a:ext cx="491743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Calcular el resultado de las siguientes expresiones:</a:t>
            </a:r>
          </a:p>
          <a:p>
            <a:endParaRPr lang="es-CO" dirty="0"/>
          </a:p>
          <a:p>
            <a:pPr marL="342900" indent="-342900">
              <a:buAutoNum type="arabicPeriod"/>
            </a:pPr>
            <a:r>
              <a:rPr lang="es-CO" dirty="0"/>
              <a:t>Juan &gt; Vanesa</a:t>
            </a:r>
          </a:p>
          <a:p>
            <a:pPr marL="342900" indent="-342900">
              <a:buAutoNum type="arabicPeriod"/>
            </a:pPr>
            <a:r>
              <a:rPr lang="es-CO" dirty="0"/>
              <a:t>Jorge = Juan</a:t>
            </a:r>
          </a:p>
          <a:p>
            <a:pPr marL="342900" indent="-342900">
              <a:buAutoNum type="arabicPeriod"/>
            </a:pPr>
            <a:r>
              <a:rPr lang="es-CO" dirty="0"/>
              <a:t>Juan &gt; Vanesa Y Juan &gt; Jorge</a:t>
            </a:r>
          </a:p>
          <a:p>
            <a:pPr marL="342900" indent="-342900">
              <a:buAutoNum type="arabicPeriod"/>
            </a:pPr>
            <a:r>
              <a:rPr lang="es-CO" dirty="0"/>
              <a:t>Juan &gt; Vanesa O Juan &gt; Jorge</a:t>
            </a:r>
          </a:p>
          <a:p>
            <a:pPr marL="342900" indent="-342900">
              <a:buAutoNum type="arabicPeriod"/>
            </a:pPr>
            <a:r>
              <a:rPr lang="es-CO" dirty="0"/>
              <a:t>Vanesa &lt;= Juan</a:t>
            </a:r>
          </a:p>
          <a:p>
            <a:pPr marL="342900" indent="-342900">
              <a:buAutoNum type="arabicPeriod"/>
            </a:pPr>
            <a:endParaRPr lang="es-CO" dirty="0"/>
          </a:p>
        </p:txBody>
      </p:sp>
      <p:sp>
        <p:nvSpPr>
          <p:cNvPr id="5" name="Rectángulo 4"/>
          <p:cNvSpPr/>
          <p:nvPr/>
        </p:nvSpPr>
        <p:spPr>
          <a:xfrm>
            <a:off x="6790017" y="37015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/>
              <a:t> </a:t>
            </a:r>
          </a:p>
        </p:txBody>
      </p:sp>
      <p:sp>
        <p:nvSpPr>
          <p:cNvPr id="6" name="Rectángulo 5"/>
          <p:cNvSpPr/>
          <p:nvPr/>
        </p:nvSpPr>
        <p:spPr>
          <a:xfrm>
            <a:off x="6790017" y="37015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/>
              <a:t> </a:t>
            </a:r>
          </a:p>
        </p:txBody>
      </p:sp>
      <p:sp>
        <p:nvSpPr>
          <p:cNvPr id="7" name="Rectángulo 6"/>
          <p:cNvSpPr/>
          <p:nvPr/>
        </p:nvSpPr>
        <p:spPr>
          <a:xfrm>
            <a:off x="6790017" y="37015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186442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6"/>
          <p:cNvSpPr txBox="1">
            <a:spLocks noGrp="1"/>
          </p:cNvSpPr>
          <p:nvPr>
            <p:ph type="title"/>
          </p:nvPr>
        </p:nvSpPr>
        <p:spPr>
          <a:xfrm>
            <a:off x="949960" y="413809"/>
            <a:ext cx="11917800" cy="15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Conversiones Implícitas</a:t>
            </a:r>
            <a:endParaRPr/>
          </a:p>
        </p:txBody>
      </p:sp>
      <p:pic>
        <p:nvPicPr>
          <p:cNvPr id="299" name="Google Shape;29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5100" y="1742775"/>
            <a:ext cx="7730724" cy="53611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801082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7"/>
          <p:cNvSpPr txBox="1">
            <a:spLocks noGrp="1"/>
          </p:cNvSpPr>
          <p:nvPr>
            <p:ph type="title"/>
          </p:nvPr>
        </p:nvSpPr>
        <p:spPr>
          <a:xfrm>
            <a:off x="10436652" y="2637350"/>
            <a:ext cx="2964600" cy="15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600"/>
              <a:t>Conversiones Explícitas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600"/>
              <a:t>Necesitan cast</a:t>
            </a:r>
            <a:endParaRPr sz="3600"/>
          </a:p>
        </p:txBody>
      </p:sp>
      <p:pic>
        <p:nvPicPr>
          <p:cNvPr id="306" name="Google Shape;30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875" y="414373"/>
            <a:ext cx="8761800" cy="6628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83397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 Título"/>
          <p:cNvSpPr txBox="1">
            <a:spLocks/>
          </p:cNvSpPr>
          <p:nvPr/>
        </p:nvSpPr>
        <p:spPr>
          <a:xfrm>
            <a:off x="3066239" y="4632937"/>
            <a:ext cx="72836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dirty="0"/>
              <a:t>Paradigmas de Programación</a:t>
            </a:r>
          </a:p>
          <a:p>
            <a:pPr algn="ctr"/>
            <a:r>
              <a:rPr lang="es-CO" sz="3800" dirty="0"/>
              <a:t>Presentación del curso</a:t>
            </a:r>
          </a:p>
        </p:txBody>
      </p:sp>
      <p:sp>
        <p:nvSpPr>
          <p:cNvPr id="6" name="5 CuadroTexto"/>
          <p:cNvSpPr txBox="1"/>
          <p:nvPr/>
        </p:nvSpPr>
        <p:spPr>
          <a:xfrm>
            <a:off x="5547677" y="6145978"/>
            <a:ext cx="288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CO" dirty="0"/>
              <a:t>César Augusto López Gallego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724ECCE-CC24-430F-BC77-1693B6959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368" y="980091"/>
            <a:ext cx="5317703" cy="2933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2887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8"/>
          <p:cNvSpPr txBox="1">
            <a:spLocks noGrp="1"/>
          </p:cNvSpPr>
          <p:nvPr>
            <p:ph type="title"/>
          </p:nvPr>
        </p:nvSpPr>
        <p:spPr>
          <a:xfrm>
            <a:off x="949960" y="413809"/>
            <a:ext cx="11917800" cy="15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Conversiones entre tipos de datos, </a:t>
            </a:r>
            <a:r>
              <a:rPr lang="es-CO" dirty="0" err="1"/>
              <a:t>cast</a:t>
            </a:r>
            <a:endParaRPr dirty="0"/>
          </a:p>
        </p:txBody>
      </p:sp>
      <p:sp>
        <p:nvSpPr>
          <p:cNvPr id="313" name="Google Shape;313;p38"/>
          <p:cNvSpPr txBox="1">
            <a:spLocks noGrp="1"/>
          </p:cNvSpPr>
          <p:nvPr>
            <p:ph type="body" idx="1"/>
          </p:nvPr>
        </p:nvSpPr>
        <p:spPr>
          <a:xfrm>
            <a:off x="7784189" y="2394262"/>
            <a:ext cx="5290127" cy="17285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133"/>
              </a:spcBef>
              <a:spcAft>
                <a:spcPts val="0"/>
              </a:spcAft>
              <a:buNone/>
            </a:pPr>
            <a:r>
              <a:rPr lang="es-CO" sz="2400" dirty="0" err="1"/>
              <a:t>Double</a:t>
            </a:r>
            <a:r>
              <a:rPr lang="es-CO" sz="2400" dirty="0"/>
              <a:t> a Entero: </a:t>
            </a:r>
            <a:r>
              <a:rPr lang="es-CO" sz="2400" dirty="0" err="1"/>
              <a:t>int</a:t>
            </a:r>
            <a:r>
              <a:rPr lang="es-CO" sz="2400" dirty="0"/>
              <a:t> a = </a:t>
            </a:r>
            <a:r>
              <a:rPr lang="es-CO" sz="2400" dirty="0">
                <a:solidFill>
                  <a:srgbClr val="FF0000"/>
                </a:solidFill>
              </a:rPr>
              <a:t>(</a:t>
            </a:r>
            <a:r>
              <a:rPr lang="es-CO" sz="2400" dirty="0" err="1">
                <a:solidFill>
                  <a:srgbClr val="FF0000"/>
                </a:solidFill>
              </a:rPr>
              <a:t>int</a:t>
            </a:r>
            <a:r>
              <a:rPr lang="es-CO" sz="2400" dirty="0">
                <a:solidFill>
                  <a:srgbClr val="FF0000"/>
                </a:solidFill>
              </a:rPr>
              <a:t>)</a:t>
            </a:r>
            <a:r>
              <a:rPr lang="es-CO" sz="2400" dirty="0"/>
              <a:t>3.1416</a:t>
            </a:r>
            <a:endParaRPr sz="2400" dirty="0"/>
          </a:p>
          <a:p>
            <a:pPr marL="0" lvl="0" indent="0" algn="l" rtl="0">
              <a:spcBef>
                <a:spcPts val="1133"/>
              </a:spcBef>
              <a:spcAft>
                <a:spcPts val="0"/>
              </a:spcAft>
              <a:buNone/>
            </a:pPr>
            <a:r>
              <a:rPr lang="es-CO" sz="2400" dirty="0"/>
              <a:t>Entero a </a:t>
            </a:r>
            <a:r>
              <a:rPr lang="es-CO" sz="2400" dirty="0" err="1"/>
              <a:t>char</a:t>
            </a:r>
            <a:r>
              <a:rPr lang="es-CO" sz="2400" dirty="0"/>
              <a:t> : </a:t>
            </a:r>
            <a:r>
              <a:rPr lang="es-CO" sz="2400" dirty="0" err="1"/>
              <a:t>char</a:t>
            </a:r>
            <a:r>
              <a:rPr lang="es-CO" sz="2400" dirty="0"/>
              <a:t> a = </a:t>
            </a:r>
            <a:r>
              <a:rPr lang="es-CO" sz="2400" dirty="0">
                <a:solidFill>
                  <a:srgbClr val="FF0000"/>
                </a:solidFill>
              </a:rPr>
              <a:t>(</a:t>
            </a:r>
            <a:r>
              <a:rPr lang="es-CO" sz="2400" dirty="0" err="1">
                <a:solidFill>
                  <a:srgbClr val="FF0000"/>
                </a:solidFill>
              </a:rPr>
              <a:t>char</a:t>
            </a:r>
            <a:r>
              <a:rPr lang="es-CO" sz="2400" dirty="0">
                <a:solidFill>
                  <a:srgbClr val="FF0000"/>
                </a:solidFill>
              </a:rPr>
              <a:t>)</a:t>
            </a:r>
            <a:r>
              <a:rPr lang="es-CO" sz="2400" dirty="0"/>
              <a:t> 69</a:t>
            </a:r>
            <a:endParaRPr sz="2400" dirty="0"/>
          </a:p>
          <a:p>
            <a:pPr marL="0" lvl="0" indent="0" algn="l" rtl="0">
              <a:spcBef>
                <a:spcPts val="1133"/>
              </a:spcBef>
              <a:spcAft>
                <a:spcPts val="0"/>
              </a:spcAft>
              <a:buNone/>
            </a:pPr>
            <a:r>
              <a:rPr lang="es-CO" sz="2400" dirty="0" err="1"/>
              <a:t>Double</a:t>
            </a:r>
            <a:r>
              <a:rPr lang="es-CO" sz="2400" dirty="0"/>
              <a:t> a </a:t>
            </a:r>
            <a:r>
              <a:rPr lang="es-CO" sz="2400" dirty="0" err="1"/>
              <a:t>Float</a:t>
            </a:r>
            <a:r>
              <a:rPr lang="es-CO" sz="2400" dirty="0"/>
              <a:t>: </a:t>
            </a:r>
            <a:r>
              <a:rPr lang="es-CO" sz="2400" dirty="0" err="1"/>
              <a:t>float</a:t>
            </a:r>
            <a:r>
              <a:rPr lang="es-CO" sz="2400" dirty="0"/>
              <a:t> a = </a:t>
            </a:r>
            <a:r>
              <a:rPr lang="es-CO" sz="2400" dirty="0">
                <a:solidFill>
                  <a:srgbClr val="FF0000"/>
                </a:solidFill>
              </a:rPr>
              <a:t>(</a:t>
            </a:r>
            <a:r>
              <a:rPr lang="es-CO" sz="2400" dirty="0" err="1">
                <a:solidFill>
                  <a:srgbClr val="FF0000"/>
                </a:solidFill>
              </a:rPr>
              <a:t>float</a:t>
            </a:r>
            <a:r>
              <a:rPr lang="es-CO" sz="2400" dirty="0">
                <a:solidFill>
                  <a:srgbClr val="FF0000"/>
                </a:solidFill>
              </a:rPr>
              <a:t>)</a:t>
            </a:r>
            <a:r>
              <a:rPr lang="es-CO" sz="2400" dirty="0"/>
              <a:t> 3.1416</a:t>
            </a:r>
            <a:endParaRPr sz="2400" dirty="0"/>
          </a:p>
          <a:p>
            <a:pPr marL="0" lvl="0" indent="0" algn="l" rtl="0">
              <a:spcBef>
                <a:spcPts val="1133"/>
              </a:spcBef>
              <a:spcAft>
                <a:spcPts val="0"/>
              </a:spcAft>
              <a:buNone/>
            </a:pPr>
            <a:endParaRPr sz="24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3270E9F-2F1B-4B64-81CD-0BC01A256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839" y="1611408"/>
            <a:ext cx="5786383" cy="538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2523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9"/>
          <p:cNvSpPr txBox="1">
            <a:spLocks noGrp="1"/>
          </p:cNvSpPr>
          <p:nvPr>
            <p:ph type="title"/>
          </p:nvPr>
        </p:nvSpPr>
        <p:spPr>
          <a:xfrm>
            <a:off x="949951" y="413800"/>
            <a:ext cx="10628700" cy="15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Conversiones de string a número: Se usa Parse</a:t>
            </a:r>
            <a:endParaRPr/>
          </a:p>
        </p:txBody>
      </p:sp>
      <p:sp>
        <p:nvSpPr>
          <p:cNvPr id="2" name="Rectángulo 1"/>
          <p:cNvSpPr/>
          <p:nvPr/>
        </p:nvSpPr>
        <p:spPr>
          <a:xfrm>
            <a:off x="1592349" y="1916200"/>
            <a:ext cx="9803421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2800" dirty="0"/>
              <a:t> //Conversión </a:t>
            </a:r>
            <a:r>
              <a:rPr lang="es-CO" sz="2800" dirty="0" err="1"/>
              <a:t>String</a:t>
            </a:r>
            <a:r>
              <a:rPr lang="es-CO" sz="2800" dirty="0"/>
              <a:t> a Numérico</a:t>
            </a:r>
          </a:p>
          <a:p>
            <a:r>
              <a:rPr lang="es-CO" sz="2800" dirty="0"/>
              <a:t>                </a:t>
            </a:r>
            <a:r>
              <a:rPr lang="es-CO" sz="2800" dirty="0" err="1"/>
              <a:t>string</a:t>
            </a:r>
            <a:r>
              <a:rPr lang="es-CO" sz="2800" dirty="0"/>
              <a:t> txt1 = "89654";</a:t>
            </a:r>
          </a:p>
          <a:p>
            <a:r>
              <a:rPr lang="es-CO" sz="2800" dirty="0"/>
              <a:t>                </a:t>
            </a:r>
            <a:r>
              <a:rPr lang="es-CO" sz="2800" dirty="0" err="1"/>
              <a:t>String</a:t>
            </a:r>
            <a:r>
              <a:rPr lang="es-CO" sz="2800" dirty="0"/>
              <a:t> txt2 = "7654309009929200929292";</a:t>
            </a:r>
          </a:p>
          <a:p>
            <a:endParaRPr lang="es-CO" sz="2800" dirty="0"/>
          </a:p>
          <a:p>
            <a:endParaRPr lang="es-CO" sz="2800" dirty="0"/>
          </a:p>
          <a:p>
            <a:r>
              <a:rPr lang="es-CO" sz="2800" dirty="0"/>
              <a:t>                </a:t>
            </a:r>
            <a:r>
              <a:rPr lang="es-CO" sz="2800" dirty="0" err="1"/>
              <a:t>long</a:t>
            </a:r>
            <a:r>
              <a:rPr lang="es-CO" sz="2800" dirty="0"/>
              <a:t> </a:t>
            </a:r>
            <a:r>
              <a:rPr lang="es-CO" sz="2800" dirty="0" err="1"/>
              <a:t>enterolargo</a:t>
            </a:r>
            <a:r>
              <a:rPr lang="es-CO" sz="2800" dirty="0"/>
              <a:t> = </a:t>
            </a:r>
            <a:r>
              <a:rPr lang="es-CO" sz="2800" dirty="0" err="1"/>
              <a:t>long</a:t>
            </a:r>
            <a:r>
              <a:rPr lang="es-CO" sz="2800" dirty="0" err="1">
                <a:solidFill>
                  <a:srgbClr val="00FF00"/>
                </a:solidFill>
              </a:rPr>
              <a:t>.Parse</a:t>
            </a:r>
            <a:r>
              <a:rPr lang="es-CO" sz="2800" dirty="0"/>
              <a:t>(txt1);</a:t>
            </a:r>
          </a:p>
          <a:p>
            <a:r>
              <a:rPr lang="es-CO" sz="2800" dirty="0"/>
              <a:t>                short enterocorto1 = (short)</a:t>
            </a:r>
            <a:r>
              <a:rPr lang="es-CO" sz="2800" dirty="0" err="1"/>
              <a:t>double</a:t>
            </a:r>
            <a:r>
              <a:rPr lang="es-CO" sz="2800" dirty="0" err="1">
                <a:solidFill>
                  <a:srgbClr val="00FF00"/>
                </a:solidFill>
              </a:rPr>
              <a:t>.Parse</a:t>
            </a:r>
            <a:r>
              <a:rPr lang="es-CO" sz="2800" dirty="0"/>
              <a:t>(txt2); </a:t>
            </a:r>
            <a:r>
              <a:rPr lang="es-CO" sz="2800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731521" y="6035039"/>
            <a:ext cx="125023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FF0000"/>
                </a:solidFill>
              </a:rPr>
              <a:t>* Es un caso especial, como enterocorto1 no puede recibir txt2 directamente porque se presenta un error en tiempo de ejecución (la compilación sale sin error), se  debe convertir primero a </a:t>
            </a:r>
            <a:r>
              <a:rPr lang="es-ES" dirty="0" err="1">
                <a:solidFill>
                  <a:srgbClr val="FF0000"/>
                </a:solidFill>
              </a:rPr>
              <a:t>double</a:t>
            </a:r>
            <a:r>
              <a:rPr lang="es-ES" dirty="0">
                <a:solidFill>
                  <a:srgbClr val="FF0000"/>
                </a:solidFill>
              </a:rPr>
              <a:t> y luego a short</a:t>
            </a:r>
            <a:endParaRPr lang="es-CO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2447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D0DF34-AF89-4B5B-958D-E1A2634C8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960" y="413809"/>
            <a:ext cx="10953282" cy="1502305"/>
          </a:xfrm>
        </p:spPr>
        <p:txBody>
          <a:bodyPr/>
          <a:lstStyle/>
          <a:p>
            <a:r>
              <a:rPr lang="es-CO" dirty="0"/>
              <a:t>Mejor usar </a:t>
            </a:r>
            <a:r>
              <a:rPr lang="es-CO" dirty="0" err="1"/>
              <a:t>TryParse</a:t>
            </a:r>
            <a:r>
              <a:rPr lang="es-CO" dirty="0"/>
              <a:t>, para manejar el error del </a:t>
            </a:r>
            <a:r>
              <a:rPr lang="es-CO" dirty="0" err="1"/>
              <a:t>Parse</a:t>
            </a:r>
            <a:endParaRPr lang="es-CO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8162AF4-319C-49A2-880F-B21477BFE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812" y="2164430"/>
            <a:ext cx="10221097" cy="476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1591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949960" y="413809"/>
            <a:ext cx="11917800" cy="15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dirty="0"/>
              <a:t>Conversiones de número a </a:t>
            </a:r>
            <a:r>
              <a:rPr lang="es-CO" dirty="0" err="1"/>
              <a:t>string</a:t>
            </a:r>
            <a:r>
              <a:rPr lang="es-CO" dirty="0"/>
              <a:t>: Se usa .</a:t>
            </a:r>
            <a:r>
              <a:rPr lang="es-CO" dirty="0" err="1"/>
              <a:t>ToString</a:t>
            </a:r>
            <a:endParaRPr dirty="0"/>
          </a:p>
        </p:txBody>
      </p:sp>
      <p:sp>
        <p:nvSpPr>
          <p:cNvPr id="2" name="Rectángulo 1"/>
          <p:cNvSpPr/>
          <p:nvPr/>
        </p:nvSpPr>
        <p:spPr>
          <a:xfrm>
            <a:off x="3557848" y="3358033"/>
            <a:ext cx="96095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3200" dirty="0"/>
              <a:t>//Convertir un número a </a:t>
            </a:r>
            <a:r>
              <a:rPr lang="es-CO" sz="3200" dirty="0" err="1"/>
              <a:t>string</a:t>
            </a:r>
            <a:endParaRPr lang="es-CO" sz="3200" dirty="0"/>
          </a:p>
          <a:p>
            <a:r>
              <a:rPr lang="es-CO" sz="3200" dirty="0" err="1"/>
              <a:t>long</a:t>
            </a:r>
            <a:r>
              <a:rPr lang="es-CO" sz="3200" dirty="0"/>
              <a:t> </a:t>
            </a:r>
            <a:r>
              <a:rPr lang="es-CO" sz="3200" dirty="0" err="1"/>
              <a:t>nro</a:t>
            </a:r>
            <a:r>
              <a:rPr lang="es-CO" sz="3200" dirty="0"/>
              <a:t> = 8756373737;</a:t>
            </a:r>
          </a:p>
          <a:p>
            <a:r>
              <a:rPr lang="es-CO" sz="3200" dirty="0" err="1"/>
              <a:t>String</a:t>
            </a:r>
            <a:r>
              <a:rPr lang="es-CO" sz="3200" dirty="0"/>
              <a:t> text1 = </a:t>
            </a:r>
            <a:r>
              <a:rPr lang="es-CO" sz="3200" dirty="0" err="1"/>
              <a:t>nro.</a:t>
            </a:r>
            <a:r>
              <a:rPr lang="es-CO" sz="3200" dirty="0" err="1">
                <a:solidFill>
                  <a:srgbClr val="00FF00"/>
                </a:solidFill>
              </a:rPr>
              <a:t>ToString</a:t>
            </a:r>
            <a:r>
              <a:rPr lang="es-CO" sz="3200" dirty="0">
                <a:solidFill>
                  <a:srgbClr val="00FF00"/>
                </a:solidFill>
              </a:rPr>
              <a:t>()</a:t>
            </a:r>
            <a:r>
              <a:rPr lang="es-CO" sz="32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20747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BB4E51-A8AC-41BF-AA2C-4BFF21308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Tipo de dato </a:t>
            </a:r>
            <a:r>
              <a:rPr lang="es-CO" dirty="0" err="1"/>
              <a:t>DateTime</a:t>
            </a:r>
            <a:endParaRPr lang="es-CO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9EAA1C4-775B-44A5-B222-9E488D2C1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960" y="1558589"/>
            <a:ext cx="6379328" cy="5519989"/>
          </a:xfrm>
          <a:prstGeom prst="rect">
            <a:avLst/>
          </a:prstGeom>
        </p:spPr>
      </p:pic>
      <p:sp>
        <p:nvSpPr>
          <p:cNvPr id="4" name="Bocadillo: ovalado 3">
            <a:extLst>
              <a:ext uri="{FF2B5EF4-FFF2-40B4-BE49-F238E27FC236}">
                <a16:creationId xmlns:a16="http://schemas.microsoft.com/office/drawing/2014/main" id="{F67FABBE-A6D7-4C67-95D2-C3FD1A917690}"/>
              </a:ext>
            </a:extLst>
          </p:cNvPr>
          <p:cNvSpPr/>
          <p:nvPr/>
        </p:nvSpPr>
        <p:spPr>
          <a:xfrm>
            <a:off x="9111916" y="2967789"/>
            <a:ext cx="3609473" cy="2358190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INVESTIGAR Tipo </a:t>
            </a:r>
            <a:r>
              <a:rPr lang="es-ES" dirty="0" err="1"/>
              <a:t>TimeSpan</a:t>
            </a:r>
            <a:r>
              <a:rPr lang="es-ES" dirty="0"/>
              <a:t> --&gt; franjas de tiempo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047771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n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733" y="2615252"/>
            <a:ext cx="4920017" cy="3690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1 Título"/>
          <p:cNvSpPr txBox="1">
            <a:spLocks/>
          </p:cNvSpPr>
          <p:nvPr/>
        </p:nvSpPr>
        <p:spPr>
          <a:xfrm>
            <a:off x="949960" y="413809"/>
            <a:ext cx="10661667" cy="1502305"/>
          </a:xfrm>
          <a:prstGeom prst="rect">
            <a:avLst/>
          </a:prstGeom>
        </p:spPr>
        <p:txBody>
          <a:bodyPr/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Estructuras condicionales</a:t>
            </a:r>
          </a:p>
        </p:txBody>
      </p:sp>
    </p:spTree>
    <p:extLst>
      <p:ext uri="{BB962C8B-B14F-4D97-AF65-F5344CB8AC3E}">
        <p14:creationId xmlns:p14="http://schemas.microsoft.com/office/powerpoint/2010/main" val="15063437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 txBox="1">
            <a:spLocks/>
          </p:cNvSpPr>
          <p:nvPr/>
        </p:nvSpPr>
        <p:spPr>
          <a:xfrm>
            <a:off x="949960" y="413809"/>
            <a:ext cx="10661667" cy="1502305"/>
          </a:xfrm>
          <a:prstGeom prst="rect">
            <a:avLst/>
          </a:prstGeom>
        </p:spPr>
        <p:txBody>
          <a:bodyPr/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Estructuras condicionales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245" y="2340150"/>
            <a:ext cx="3752850" cy="300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5699343" y="2927866"/>
            <a:ext cx="52358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Si Alberto tiene menos de 12 años qué pasa? </a:t>
            </a:r>
          </a:p>
          <a:p>
            <a:endParaRPr lang="es-CO" dirty="0"/>
          </a:p>
          <a:p>
            <a:r>
              <a:rPr lang="es-CO" dirty="0"/>
              <a:t>Y en caso contrario qué pasaría?</a:t>
            </a:r>
          </a:p>
          <a:p>
            <a:endParaRPr lang="es-CO" dirty="0"/>
          </a:p>
        </p:txBody>
      </p:sp>
      <p:sp>
        <p:nvSpPr>
          <p:cNvPr id="4" name="3 CuadroTexto"/>
          <p:cNvSpPr txBox="1"/>
          <p:nvPr/>
        </p:nvSpPr>
        <p:spPr>
          <a:xfrm>
            <a:off x="5999968" y="3228469"/>
            <a:ext cx="1255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b="1" dirty="0">
                <a:solidFill>
                  <a:srgbClr val="FF0000"/>
                </a:solidFill>
              </a:rPr>
              <a:t>Entraría Gratis</a:t>
            </a:r>
          </a:p>
        </p:txBody>
      </p:sp>
      <p:sp>
        <p:nvSpPr>
          <p:cNvPr id="6" name="5 CuadroTexto"/>
          <p:cNvSpPr txBox="1"/>
          <p:nvPr/>
        </p:nvSpPr>
        <p:spPr>
          <a:xfrm>
            <a:off x="6003045" y="3797104"/>
            <a:ext cx="12523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b="1" dirty="0">
                <a:solidFill>
                  <a:srgbClr val="FF0000"/>
                </a:solidFill>
              </a:rPr>
              <a:t>Pagaría Boleta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5699343" y="4409162"/>
            <a:ext cx="6385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chemeClr val="accent6"/>
                </a:solidFill>
              </a:rPr>
              <a:t>Esta estructura condicional se llama SI, ENTONCES</a:t>
            </a:r>
          </a:p>
        </p:txBody>
      </p:sp>
    </p:spTree>
    <p:extLst>
      <p:ext uri="{BB962C8B-B14F-4D97-AF65-F5344CB8AC3E}">
        <p14:creationId xmlns:p14="http://schemas.microsoft.com/office/powerpoint/2010/main" val="971311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 Título"/>
          <p:cNvSpPr txBox="1">
            <a:spLocks/>
          </p:cNvSpPr>
          <p:nvPr/>
        </p:nvSpPr>
        <p:spPr>
          <a:xfrm>
            <a:off x="949960" y="413809"/>
            <a:ext cx="10661667" cy="1502305"/>
          </a:xfrm>
          <a:prstGeom prst="rect">
            <a:avLst/>
          </a:prstGeom>
        </p:spPr>
        <p:txBody>
          <a:bodyPr/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Estructuras condicionales</a:t>
            </a:r>
          </a:p>
        </p:txBody>
      </p:sp>
      <p:grpSp>
        <p:nvGrpSpPr>
          <p:cNvPr id="6" name="Grupo 5"/>
          <p:cNvGrpSpPr/>
          <p:nvPr/>
        </p:nvGrpSpPr>
        <p:grpSpPr>
          <a:xfrm>
            <a:off x="1376664" y="1817519"/>
            <a:ext cx="4711867" cy="4713574"/>
            <a:chOff x="1376664" y="1817519"/>
            <a:chExt cx="4711867" cy="4713574"/>
          </a:xfrm>
        </p:grpSpPr>
        <p:sp>
          <p:nvSpPr>
            <p:cNvPr id="26" name="25 CuadroTexto"/>
            <p:cNvSpPr txBox="1"/>
            <p:nvPr/>
          </p:nvSpPr>
          <p:spPr>
            <a:xfrm>
              <a:off x="1376664" y="4404666"/>
              <a:ext cx="4711867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dirty="0"/>
                <a:t>Pseudocódigo</a:t>
              </a:r>
            </a:p>
            <a:p>
              <a:r>
                <a:rPr lang="es-CO" dirty="0"/>
                <a:t>Si &lt;Condición&gt; entonces</a:t>
              </a:r>
            </a:p>
            <a:p>
              <a:r>
                <a:rPr lang="es-CO" dirty="0"/>
                <a:t>    Instrucción(es) cuando se cumple la condición</a:t>
              </a:r>
            </a:p>
            <a:p>
              <a:r>
                <a:rPr lang="es-CO" dirty="0"/>
                <a:t>Fin si</a:t>
              </a:r>
            </a:p>
          </p:txBody>
        </p:sp>
        <p:sp>
          <p:nvSpPr>
            <p:cNvPr id="27" name="26 Rombo"/>
            <p:cNvSpPr/>
            <p:nvPr/>
          </p:nvSpPr>
          <p:spPr>
            <a:xfrm>
              <a:off x="1578170" y="2099623"/>
              <a:ext cx="1753644" cy="1152763"/>
            </a:xfrm>
            <a:prstGeom prst="diamond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200" dirty="0">
                  <a:solidFill>
                    <a:schemeClr val="tx1"/>
                  </a:solidFill>
                </a:rPr>
                <a:t>Condición</a:t>
              </a:r>
            </a:p>
          </p:txBody>
        </p:sp>
        <p:cxnSp>
          <p:nvCxnSpPr>
            <p:cNvPr id="30" name="29 Conector angular"/>
            <p:cNvCxnSpPr>
              <a:stCxn id="27" idx="3"/>
            </p:cNvCxnSpPr>
            <p:nvPr/>
          </p:nvCxnSpPr>
          <p:spPr>
            <a:xfrm>
              <a:off x="3331814" y="2676005"/>
              <a:ext cx="801666" cy="401016"/>
            </a:xfrm>
            <a:prstGeom prst="bentConnector2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30 Elipse"/>
            <p:cNvSpPr/>
            <p:nvPr/>
          </p:nvSpPr>
          <p:spPr>
            <a:xfrm>
              <a:off x="2334986" y="3891213"/>
              <a:ext cx="245267" cy="23799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cxnSp>
          <p:nvCxnSpPr>
            <p:cNvPr id="33" name="32 Conector angular"/>
            <p:cNvCxnSpPr>
              <a:endCxn id="31" idx="6"/>
            </p:cNvCxnSpPr>
            <p:nvPr/>
          </p:nvCxnSpPr>
          <p:spPr>
            <a:xfrm rot="5400000">
              <a:off x="3153319" y="2992471"/>
              <a:ext cx="444675" cy="1590805"/>
            </a:xfrm>
            <a:prstGeom prst="bentConnector2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33 Conector recto"/>
            <p:cNvCxnSpPr>
              <a:stCxn id="31" idx="4"/>
            </p:cNvCxnSpPr>
            <p:nvPr/>
          </p:nvCxnSpPr>
          <p:spPr>
            <a:xfrm flipH="1">
              <a:off x="2457619" y="4129208"/>
              <a:ext cx="1" cy="162838"/>
            </a:xfrm>
            <a:prstGeom prst="line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35 CuadroTexto"/>
            <p:cNvSpPr txBox="1"/>
            <p:nvPr/>
          </p:nvSpPr>
          <p:spPr>
            <a:xfrm>
              <a:off x="1969180" y="3427036"/>
              <a:ext cx="36580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200" dirty="0"/>
                <a:t>No</a:t>
              </a:r>
            </a:p>
          </p:txBody>
        </p:sp>
        <p:sp>
          <p:nvSpPr>
            <p:cNvPr id="37" name="36 CuadroTexto"/>
            <p:cNvSpPr txBox="1"/>
            <p:nvPr/>
          </p:nvSpPr>
          <p:spPr>
            <a:xfrm>
              <a:off x="3587322" y="2251678"/>
              <a:ext cx="2904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200" dirty="0"/>
                <a:t>Si</a:t>
              </a:r>
            </a:p>
          </p:txBody>
        </p:sp>
        <p:sp>
          <p:nvSpPr>
            <p:cNvPr id="38" name="37 Rectángulo"/>
            <p:cNvSpPr/>
            <p:nvPr/>
          </p:nvSpPr>
          <p:spPr>
            <a:xfrm>
              <a:off x="3388180" y="3089548"/>
              <a:ext cx="1603331" cy="48851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100" dirty="0">
                  <a:solidFill>
                    <a:schemeClr val="tx1"/>
                  </a:solidFill>
                </a:rPr>
                <a:t>Instrucción(es) cuando se cumple la condición</a:t>
              </a:r>
            </a:p>
          </p:txBody>
        </p:sp>
        <p:cxnSp>
          <p:nvCxnSpPr>
            <p:cNvPr id="40" name="39 Conector recto"/>
            <p:cNvCxnSpPr>
              <a:stCxn id="27" idx="2"/>
              <a:endCxn id="31" idx="0"/>
            </p:cNvCxnSpPr>
            <p:nvPr/>
          </p:nvCxnSpPr>
          <p:spPr>
            <a:xfrm>
              <a:off x="2454992" y="3252386"/>
              <a:ext cx="2628" cy="638827"/>
            </a:xfrm>
            <a:prstGeom prst="line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40 CuadroTexto"/>
            <p:cNvSpPr txBox="1"/>
            <p:nvPr/>
          </p:nvSpPr>
          <p:spPr>
            <a:xfrm>
              <a:off x="2580254" y="6130983"/>
              <a:ext cx="8755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2000" i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Simple</a:t>
              </a:r>
            </a:p>
          </p:txBody>
        </p:sp>
        <p:cxnSp>
          <p:nvCxnSpPr>
            <p:cNvPr id="11" name="10 Conector recto de flecha"/>
            <p:cNvCxnSpPr>
              <a:endCxn id="27" idx="0"/>
            </p:cNvCxnSpPr>
            <p:nvPr/>
          </p:nvCxnSpPr>
          <p:spPr>
            <a:xfrm flipH="1">
              <a:off x="2454992" y="1817519"/>
              <a:ext cx="1314" cy="28210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ángulo 8"/>
          <p:cNvSpPr/>
          <p:nvPr/>
        </p:nvSpPr>
        <p:spPr>
          <a:xfrm>
            <a:off x="6437448" y="2461481"/>
            <a:ext cx="648446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C#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If (</a:t>
            </a:r>
            <a:r>
              <a:rPr lang="en-US" i="1" dirty="0" err="1">
                <a:solidFill>
                  <a:schemeClr val="bg1">
                    <a:lumMod val="65000"/>
                  </a:schemeClr>
                </a:solidFill>
              </a:rPr>
              <a:t>condición</a:t>
            </a:r>
            <a:r>
              <a:rPr lang="en-US" dirty="0">
                <a:solidFill>
                  <a:srgbClr val="FF0000"/>
                </a:solidFill>
              </a:rPr>
              <a:t>) {</a:t>
            </a:r>
          </a:p>
          <a:p>
            <a:r>
              <a:rPr lang="en-US" dirty="0"/>
              <a:t>   </a:t>
            </a:r>
            <a:r>
              <a:rPr lang="en-US" dirty="0">
                <a:solidFill>
                  <a:srgbClr val="FF0000"/>
                </a:solidFill>
              </a:rPr>
              <a:t>/*</a:t>
            </a:r>
            <a:r>
              <a:rPr lang="en-US" dirty="0"/>
              <a:t> </a:t>
            </a:r>
            <a:r>
              <a:rPr lang="es-CO" i="1" dirty="0">
                <a:solidFill>
                  <a:schemeClr val="bg1">
                    <a:lumMod val="65000"/>
                  </a:schemeClr>
                </a:solidFill>
              </a:rPr>
              <a:t>Instrucción(es) cuando se cumple la condición</a:t>
            </a:r>
            <a:r>
              <a:rPr lang="es-CO" dirty="0"/>
              <a:t> 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*/</a:t>
            </a:r>
          </a:p>
          <a:p>
            <a:r>
              <a:rPr lang="en-US" dirty="0">
                <a:solidFill>
                  <a:srgbClr val="FF0000"/>
                </a:solidFill>
              </a:rPr>
              <a:t>}</a:t>
            </a:r>
          </a:p>
          <a:p>
            <a:endParaRPr lang="en-US" dirty="0"/>
          </a:p>
          <a:p>
            <a:endParaRPr lang="en-US" dirty="0"/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5018134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/>
          <p:cNvGrpSpPr/>
          <p:nvPr/>
        </p:nvGrpSpPr>
        <p:grpSpPr>
          <a:xfrm>
            <a:off x="820204" y="1487785"/>
            <a:ext cx="5384205" cy="4838771"/>
            <a:chOff x="6823962" y="1692322"/>
            <a:chExt cx="5384205" cy="4838771"/>
          </a:xfrm>
        </p:grpSpPr>
        <p:sp>
          <p:nvSpPr>
            <p:cNvPr id="2" name="1 CuadroTexto"/>
            <p:cNvSpPr txBox="1"/>
            <p:nvPr/>
          </p:nvSpPr>
          <p:spPr>
            <a:xfrm>
              <a:off x="7199745" y="4224257"/>
              <a:ext cx="5008422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dirty="0"/>
                <a:t>Pseudocódigo</a:t>
              </a:r>
            </a:p>
            <a:p>
              <a:r>
                <a:rPr lang="es-CO" dirty="0"/>
                <a:t>Si &lt;Condición&gt; entonces</a:t>
              </a:r>
            </a:p>
            <a:p>
              <a:r>
                <a:rPr lang="es-CO" dirty="0"/>
                <a:t>    Instrucción(es) cuando se cumple la condición</a:t>
              </a:r>
            </a:p>
            <a:p>
              <a:r>
                <a:rPr lang="es-CO" dirty="0"/>
                <a:t>Si no</a:t>
              </a:r>
            </a:p>
            <a:p>
              <a:r>
                <a:rPr lang="es-CO" dirty="0"/>
                <a:t>    Instrucción(es) cuando no se cumple la condición</a:t>
              </a:r>
            </a:p>
            <a:p>
              <a:r>
                <a:rPr lang="es-CO" dirty="0"/>
                <a:t>Fin si</a:t>
              </a:r>
            </a:p>
          </p:txBody>
        </p:sp>
        <p:sp>
          <p:nvSpPr>
            <p:cNvPr id="3" name="3 Rombo"/>
            <p:cNvSpPr/>
            <p:nvPr/>
          </p:nvSpPr>
          <p:spPr>
            <a:xfrm>
              <a:off x="8552554" y="1942716"/>
              <a:ext cx="1753644" cy="1152763"/>
            </a:xfrm>
            <a:prstGeom prst="diamond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200" dirty="0">
                  <a:solidFill>
                    <a:schemeClr val="tx1"/>
                  </a:solidFill>
                </a:rPr>
                <a:t>Condición</a:t>
              </a:r>
            </a:p>
          </p:txBody>
        </p:sp>
        <p:sp>
          <p:nvSpPr>
            <p:cNvPr id="4" name="4 Rectángulo"/>
            <p:cNvSpPr/>
            <p:nvPr/>
          </p:nvSpPr>
          <p:spPr>
            <a:xfrm>
              <a:off x="6823962" y="2932641"/>
              <a:ext cx="1603331" cy="48851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100" dirty="0">
                  <a:solidFill>
                    <a:schemeClr val="tx1"/>
                  </a:solidFill>
                </a:rPr>
                <a:t>Instrucción(es) cuando no se cumple la condición</a:t>
              </a:r>
            </a:p>
          </p:txBody>
        </p:sp>
        <p:cxnSp>
          <p:nvCxnSpPr>
            <p:cNvPr id="5" name="7 Conector angular"/>
            <p:cNvCxnSpPr>
              <a:stCxn id="3" idx="1"/>
              <a:endCxn id="4" idx="0"/>
            </p:cNvCxnSpPr>
            <p:nvPr/>
          </p:nvCxnSpPr>
          <p:spPr>
            <a:xfrm rot="10800000" flipV="1">
              <a:off x="7625628" y="2519097"/>
              <a:ext cx="926926" cy="413543"/>
            </a:xfrm>
            <a:prstGeom prst="bentConnector2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11 Conector angular"/>
            <p:cNvCxnSpPr>
              <a:stCxn id="3" idx="3"/>
            </p:cNvCxnSpPr>
            <p:nvPr/>
          </p:nvCxnSpPr>
          <p:spPr>
            <a:xfrm>
              <a:off x="10306198" y="2519098"/>
              <a:ext cx="801666" cy="401016"/>
            </a:xfrm>
            <a:prstGeom prst="bentConnector2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13 Elipse"/>
            <p:cNvSpPr/>
            <p:nvPr/>
          </p:nvSpPr>
          <p:spPr>
            <a:xfrm>
              <a:off x="9271792" y="3734306"/>
              <a:ext cx="245267" cy="23799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cxnSp>
          <p:nvCxnSpPr>
            <p:cNvPr id="8" name="15 Conector angular"/>
            <p:cNvCxnSpPr>
              <a:stCxn id="4" idx="2"/>
              <a:endCxn id="7" idx="2"/>
            </p:cNvCxnSpPr>
            <p:nvPr/>
          </p:nvCxnSpPr>
          <p:spPr>
            <a:xfrm rot="16200000" flipH="1">
              <a:off x="8232636" y="2814148"/>
              <a:ext cx="432148" cy="1646164"/>
            </a:xfrm>
            <a:prstGeom prst="bentConnector2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17 Conector angular"/>
            <p:cNvCxnSpPr>
              <a:endCxn id="7" idx="6"/>
            </p:cNvCxnSpPr>
            <p:nvPr/>
          </p:nvCxnSpPr>
          <p:spPr>
            <a:xfrm rot="5400000">
              <a:off x="10090125" y="2835564"/>
              <a:ext cx="444675" cy="1590805"/>
            </a:xfrm>
            <a:prstGeom prst="bentConnector2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19 Conector recto"/>
            <p:cNvCxnSpPr>
              <a:stCxn id="7" idx="4"/>
            </p:cNvCxnSpPr>
            <p:nvPr/>
          </p:nvCxnSpPr>
          <p:spPr>
            <a:xfrm flipH="1">
              <a:off x="9394425" y="3972301"/>
              <a:ext cx="1" cy="162838"/>
            </a:xfrm>
            <a:prstGeom prst="line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22 CuadroTexto"/>
            <p:cNvSpPr txBox="1"/>
            <p:nvPr/>
          </p:nvSpPr>
          <p:spPr>
            <a:xfrm>
              <a:off x="8013935" y="2080871"/>
              <a:ext cx="36580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200" dirty="0"/>
                <a:t>No</a:t>
              </a:r>
            </a:p>
          </p:txBody>
        </p:sp>
        <p:sp>
          <p:nvSpPr>
            <p:cNvPr id="12" name="23 CuadroTexto"/>
            <p:cNvSpPr txBox="1"/>
            <p:nvPr/>
          </p:nvSpPr>
          <p:spPr>
            <a:xfrm>
              <a:off x="10524128" y="2094771"/>
              <a:ext cx="2904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200" dirty="0"/>
                <a:t>Si</a:t>
              </a:r>
            </a:p>
          </p:txBody>
        </p:sp>
        <p:sp>
          <p:nvSpPr>
            <p:cNvPr id="13" name="24 Rectángulo"/>
            <p:cNvSpPr/>
            <p:nvPr/>
          </p:nvSpPr>
          <p:spPr>
            <a:xfrm>
              <a:off x="10324986" y="2932641"/>
              <a:ext cx="1603331" cy="48851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100" dirty="0">
                  <a:solidFill>
                    <a:schemeClr val="tx1"/>
                  </a:solidFill>
                </a:rPr>
                <a:t>Instrucción(es) cuando se cumple la condición</a:t>
              </a:r>
            </a:p>
          </p:txBody>
        </p:sp>
        <p:sp>
          <p:nvSpPr>
            <p:cNvPr id="14" name="41 CuadroTexto"/>
            <p:cNvSpPr txBox="1"/>
            <p:nvPr/>
          </p:nvSpPr>
          <p:spPr>
            <a:xfrm>
              <a:off x="9295029" y="6130983"/>
              <a:ext cx="7857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2000" i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Doble</a:t>
              </a:r>
            </a:p>
          </p:txBody>
        </p:sp>
        <p:cxnSp>
          <p:nvCxnSpPr>
            <p:cNvPr id="15" name="6 Conector recto de flecha"/>
            <p:cNvCxnSpPr>
              <a:endCxn id="3" idx="0"/>
            </p:cNvCxnSpPr>
            <p:nvPr/>
          </p:nvCxnSpPr>
          <p:spPr>
            <a:xfrm>
              <a:off x="9411900" y="1692322"/>
              <a:ext cx="17476" cy="25039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ctángulo 16"/>
          <p:cNvSpPr/>
          <p:nvPr/>
        </p:nvSpPr>
        <p:spPr>
          <a:xfrm>
            <a:off x="6449676" y="2314560"/>
            <a:ext cx="648446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C#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If (</a:t>
            </a:r>
            <a:r>
              <a:rPr lang="en-US" i="1" dirty="0" err="1">
                <a:solidFill>
                  <a:schemeClr val="bg1">
                    <a:lumMod val="65000"/>
                  </a:schemeClr>
                </a:solidFill>
              </a:rPr>
              <a:t>condición</a:t>
            </a:r>
            <a:r>
              <a:rPr lang="en-US" dirty="0">
                <a:solidFill>
                  <a:srgbClr val="FF0000"/>
                </a:solidFill>
              </a:rPr>
              <a:t>) {</a:t>
            </a:r>
          </a:p>
          <a:p>
            <a:r>
              <a:rPr lang="en-US" dirty="0"/>
              <a:t>   </a:t>
            </a:r>
            <a:r>
              <a:rPr lang="en-US" dirty="0">
                <a:solidFill>
                  <a:srgbClr val="FF0000"/>
                </a:solidFill>
              </a:rPr>
              <a:t>/*</a:t>
            </a:r>
            <a:r>
              <a:rPr lang="en-US" dirty="0"/>
              <a:t> </a:t>
            </a:r>
            <a:r>
              <a:rPr lang="es-CO" i="1" dirty="0">
                <a:solidFill>
                  <a:schemeClr val="bg1">
                    <a:lumMod val="65000"/>
                  </a:schemeClr>
                </a:solidFill>
              </a:rPr>
              <a:t>Instrucción(es) cuando se cumple la condición</a:t>
            </a:r>
            <a:r>
              <a:rPr lang="es-CO" dirty="0"/>
              <a:t> 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*/</a:t>
            </a:r>
          </a:p>
          <a:p>
            <a:r>
              <a:rPr lang="en-US" dirty="0">
                <a:solidFill>
                  <a:srgbClr val="FF0000"/>
                </a:solidFill>
              </a:rPr>
              <a:t>}  else {</a:t>
            </a:r>
          </a:p>
          <a:p>
            <a:r>
              <a:rPr lang="en-US" dirty="0">
                <a:solidFill>
                  <a:srgbClr val="FF0000"/>
                </a:solidFill>
              </a:rPr>
              <a:t>   /* </a:t>
            </a:r>
            <a:r>
              <a:rPr lang="es-CO" i="1" dirty="0">
                <a:solidFill>
                  <a:schemeClr val="bg1">
                    <a:lumMod val="65000"/>
                  </a:schemeClr>
                </a:solidFill>
              </a:rPr>
              <a:t>Instrucción(es) cuando NO se cumple la condición </a:t>
            </a:r>
            <a:r>
              <a:rPr lang="en-US" dirty="0">
                <a:solidFill>
                  <a:srgbClr val="FF0000"/>
                </a:solidFill>
              </a:rPr>
              <a:t>*/</a:t>
            </a:r>
          </a:p>
          <a:p>
            <a:r>
              <a:rPr lang="en-US" dirty="0">
                <a:solidFill>
                  <a:srgbClr val="FF0000"/>
                </a:solidFill>
              </a:rPr>
              <a:t>}</a:t>
            </a:r>
          </a:p>
          <a:p>
            <a:endParaRPr lang="en-US" dirty="0"/>
          </a:p>
          <a:p>
            <a:endParaRPr lang="en-US" dirty="0"/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8156138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6180584" y="2402217"/>
            <a:ext cx="6133730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Pseudocódigo</a:t>
            </a:r>
          </a:p>
          <a:p>
            <a:endParaRPr lang="es-CO" dirty="0"/>
          </a:p>
          <a:p>
            <a:r>
              <a:rPr lang="es-CO" dirty="0">
                <a:solidFill>
                  <a:srgbClr val="00FF00"/>
                </a:solidFill>
              </a:rPr>
              <a:t>Si</a:t>
            </a:r>
            <a:r>
              <a:rPr lang="es-CO" dirty="0"/>
              <a:t> &lt;Condición&gt; entonces</a:t>
            </a:r>
          </a:p>
          <a:p>
            <a:r>
              <a:rPr lang="es-CO" dirty="0"/>
              <a:t>    Instrucción(es) cuando se cumple la condición</a:t>
            </a:r>
          </a:p>
          <a:p>
            <a:r>
              <a:rPr lang="es-CO" dirty="0">
                <a:solidFill>
                  <a:srgbClr val="00FF00"/>
                </a:solidFill>
              </a:rPr>
              <a:t>Si no</a:t>
            </a:r>
          </a:p>
          <a:p>
            <a:r>
              <a:rPr lang="es-CO" dirty="0"/>
              <a:t>    </a:t>
            </a:r>
            <a:r>
              <a:rPr lang="es-CO" dirty="0">
                <a:solidFill>
                  <a:srgbClr val="00B0F0"/>
                </a:solidFill>
              </a:rPr>
              <a:t>Si</a:t>
            </a:r>
            <a:r>
              <a:rPr lang="es-CO" dirty="0"/>
              <a:t> &lt;Condición&gt; entonces</a:t>
            </a:r>
          </a:p>
          <a:p>
            <a:r>
              <a:rPr lang="es-CO" dirty="0"/>
              <a:t>    	Instrucción(es) cuando se cumple la condición</a:t>
            </a:r>
          </a:p>
          <a:p>
            <a:r>
              <a:rPr lang="es-CO" dirty="0"/>
              <a:t>     </a:t>
            </a:r>
            <a:r>
              <a:rPr lang="es-CO" dirty="0">
                <a:solidFill>
                  <a:srgbClr val="00B0F0"/>
                </a:solidFill>
              </a:rPr>
              <a:t>Si no</a:t>
            </a:r>
          </a:p>
          <a:p>
            <a:r>
              <a:rPr lang="es-CO" dirty="0"/>
              <a:t>         </a:t>
            </a:r>
            <a:r>
              <a:rPr lang="es-CO" dirty="0">
                <a:solidFill>
                  <a:srgbClr val="FF0000"/>
                </a:solidFill>
              </a:rPr>
              <a:t>Si</a:t>
            </a:r>
            <a:r>
              <a:rPr lang="es-CO" dirty="0"/>
              <a:t> &lt;Condición&gt; entonces</a:t>
            </a:r>
          </a:p>
          <a:p>
            <a:r>
              <a:rPr lang="es-CO" dirty="0"/>
              <a:t>    	     Instrucción(es) cuando se cumple la condición</a:t>
            </a:r>
          </a:p>
          <a:p>
            <a:r>
              <a:rPr lang="es-CO" dirty="0"/>
              <a:t>          </a:t>
            </a:r>
            <a:r>
              <a:rPr lang="es-CO" dirty="0">
                <a:solidFill>
                  <a:srgbClr val="FF0000"/>
                </a:solidFill>
              </a:rPr>
              <a:t>Si no</a:t>
            </a:r>
          </a:p>
          <a:p>
            <a:r>
              <a:rPr lang="es-CO" dirty="0"/>
              <a:t>              Instrucción(es) cuando no se cumple ninguna condición</a:t>
            </a:r>
          </a:p>
          <a:p>
            <a:r>
              <a:rPr lang="es-CO" dirty="0"/>
              <a:t>          </a:t>
            </a:r>
            <a:r>
              <a:rPr lang="es-CO" dirty="0">
                <a:solidFill>
                  <a:srgbClr val="FF0000"/>
                </a:solidFill>
              </a:rPr>
              <a:t>Fin si</a:t>
            </a:r>
          </a:p>
          <a:p>
            <a:r>
              <a:rPr lang="es-CO" dirty="0"/>
              <a:t>      </a:t>
            </a:r>
            <a:r>
              <a:rPr lang="es-CO" dirty="0">
                <a:solidFill>
                  <a:srgbClr val="00B0F0"/>
                </a:solidFill>
              </a:rPr>
              <a:t>Fin si</a:t>
            </a:r>
          </a:p>
          <a:p>
            <a:r>
              <a:rPr lang="es-CO" dirty="0">
                <a:solidFill>
                  <a:srgbClr val="00FF00"/>
                </a:solidFill>
              </a:rPr>
              <a:t>Fin si</a:t>
            </a:r>
          </a:p>
        </p:txBody>
      </p:sp>
      <p:sp>
        <p:nvSpPr>
          <p:cNvPr id="3" name="1 Título"/>
          <p:cNvSpPr txBox="1">
            <a:spLocks/>
          </p:cNvSpPr>
          <p:nvPr/>
        </p:nvSpPr>
        <p:spPr>
          <a:xfrm>
            <a:off x="949960" y="413809"/>
            <a:ext cx="10661667" cy="1502305"/>
          </a:xfrm>
          <a:prstGeom prst="rect">
            <a:avLst/>
          </a:prstGeom>
        </p:spPr>
        <p:txBody>
          <a:bodyPr/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Estructuras condicionales</a:t>
            </a:r>
          </a:p>
        </p:txBody>
      </p:sp>
      <p:sp>
        <p:nvSpPr>
          <p:cNvPr id="42" name="41 CuadroTexto"/>
          <p:cNvSpPr txBox="1"/>
          <p:nvPr/>
        </p:nvSpPr>
        <p:spPr>
          <a:xfrm>
            <a:off x="8515643" y="1374466"/>
            <a:ext cx="24320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0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Múltiple (si anidados)</a:t>
            </a:r>
          </a:p>
        </p:txBody>
      </p:sp>
      <p:sp>
        <p:nvSpPr>
          <p:cNvPr id="29" name="28 Rombo"/>
          <p:cNvSpPr/>
          <p:nvPr/>
        </p:nvSpPr>
        <p:spPr>
          <a:xfrm>
            <a:off x="1320376" y="798084"/>
            <a:ext cx="1753644" cy="1152763"/>
          </a:xfrm>
          <a:prstGeom prst="diamon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dirty="0">
                <a:solidFill>
                  <a:srgbClr val="00FF00"/>
                </a:solidFill>
              </a:rPr>
              <a:t>Condición</a:t>
            </a:r>
          </a:p>
        </p:txBody>
      </p:sp>
      <p:sp>
        <p:nvSpPr>
          <p:cNvPr id="46" name="45 CuadroTexto"/>
          <p:cNvSpPr txBox="1"/>
          <p:nvPr/>
        </p:nvSpPr>
        <p:spPr>
          <a:xfrm>
            <a:off x="1711386" y="2125497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No</a:t>
            </a:r>
          </a:p>
        </p:txBody>
      </p:sp>
      <p:sp>
        <p:nvSpPr>
          <p:cNvPr id="47" name="46 CuadroTexto"/>
          <p:cNvSpPr txBox="1"/>
          <p:nvPr/>
        </p:nvSpPr>
        <p:spPr>
          <a:xfrm>
            <a:off x="2928788" y="950138"/>
            <a:ext cx="2904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Si</a:t>
            </a:r>
          </a:p>
        </p:txBody>
      </p:sp>
      <p:sp>
        <p:nvSpPr>
          <p:cNvPr id="48" name="47 Rectángulo"/>
          <p:cNvSpPr/>
          <p:nvPr/>
        </p:nvSpPr>
        <p:spPr>
          <a:xfrm>
            <a:off x="3329528" y="1130207"/>
            <a:ext cx="1603331" cy="48851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>
                <a:solidFill>
                  <a:schemeClr val="tx1"/>
                </a:solidFill>
              </a:rPr>
              <a:t>Instrucción(es) cuando se cumple la condición</a:t>
            </a:r>
          </a:p>
        </p:txBody>
      </p:sp>
      <p:sp>
        <p:nvSpPr>
          <p:cNvPr id="50" name="49 Rombo"/>
          <p:cNvSpPr/>
          <p:nvPr/>
        </p:nvSpPr>
        <p:spPr>
          <a:xfrm>
            <a:off x="1326638" y="2402496"/>
            <a:ext cx="1753644" cy="1152763"/>
          </a:xfrm>
          <a:prstGeom prst="diamon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dirty="0">
                <a:solidFill>
                  <a:srgbClr val="00B0F0"/>
                </a:solidFill>
              </a:rPr>
              <a:t>Condición</a:t>
            </a:r>
          </a:p>
        </p:txBody>
      </p:sp>
      <p:sp>
        <p:nvSpPr>
          <p:cNvPr id="51" name="50 Rombo"/>
          <p:cNvSpPr/>
          <p:nvPr/>
        </p:nvSpPr>
        <p:spPr>
          <a:xfrm>
            <a:off x="1326638" y="4006908"/>
            <a:ext cx="1753644" cy="1152763"/>
          </a:xfrm>
          <a:prstGeom prst="diamon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dirty="0">
                <a:solidFill>
                  <a:srgbClr val="FF0000"/>
                </a:solidFill>
              </a:rPr>
              <a:t>Condición</a:t>
            </a:r>
          </a:p>
        </p:txBody>
      </p:sp>
      <p:cxnSp>
        <p:nvCxnSpPr>
          <p:cNvPr id="5" name="4 Conector recto"/>
          <p:cNvCxnSpPr>
            <a:stCxn id="29" idx="2"/>
            <a:endCxn id="50" idx="0"/>
          </p:cNvCxnSpPr>
          <p:nvPr/>
        </p:nvCxnSpPr>
        <p:spPr>
          <a:xfrm>
            <a:off x="2197198" y="1950847"/>
            <a:ext cx="6262" cy="451649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15 Conector recto"/>
          <p:cNvCxnSpPr/>
          <p:nvPr/>
        </p:nvCxnSpPr>
        <p:spPr>
          <a:xfrm>
            <a:off x="2199826" y="3555259"/>
            <a:ext cx="6262" cy="451649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17 Conector recto"/>
          <p:cNvCxnSpPr/>
          <p:nvPr/>
        </p:nvCxnSpPr>
        <p:spPr>
          <a:xfrm>
            <a:off x="2202454" y="5156150"/>
            <a:ext cx="6262" cy="451649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18 CuadroTexto"/>
          <p:cNvSpPr txBox="1"/>
          <p:nvPr/>
        </p:nvSpPr>
        <p:spPr>
          <a:xfrm>
            <a:off x="1711386" y="3729909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No</a:t>
            </a:r>
          </a:p>
        </p:txBody>
      </p:sp>
      <p:sp>
        <p:nvSpPr>
          <p:cNvPr id="20" name="19 CuadroTexto"/>
          <p:cNvSpPr txBox="1"/>
          <p:nvPr/>
        </p:nvSpPr>
        <p:spPr>
          <a:xfrm>
            <a:off x="1711386" y="5243474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No</a:t>
            </a:r>
          </a:p>
        </p:txBody>
      </p:sp>
      <p:cxnSp>
        <p:nvCxnSpPr>
          <p:cNvPr id="7" name="6 Conector recto"/>
          <p:cNvCxnSpPr>
            <a:stCxn id="29" idx="3"/>
            <a:endCxn id="48" idx="1"/>
          </p:cNvCxnSpPr>
          <p:nvPr/>
        </p:nvCxnSpPr>
        <p:spPr>
          <a:xfrm flipV="1">
            <a:off x="3074020" y="1374465"/>
            <a:ext cx="255508" cy="1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22 CuadroTexto"/>
          <p:cNvSpPr txBox="1"/>
          <p:nvPr/>
        </p:nvSpPr>
        <p:spPr>
          <a:xfrm>
            <a:off x="2928787" y="2554550"/>
            <a:ext cx="2904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Si</a:t>
            </a:r>
          </a:p>
        </p:txBody>
      </p:sp>
      <p:sp>
        <p:nvSpPr>
          <p:cNvPr id="24" name="23 Rectángulo"/>
          <p:cNvSpPr/>
          <p:nvPr/>
        </p:nvSpPr>
        <p:spPr>
          <a:xfrm>
            <a:off x="3329527" y="2734619"/>
            <a:ext cx="1603331" cy="48851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>
                <a:solidFill>
                  <a:schemeClr val="tx1"/>
                </a:solidFill>
              </a:rPr>
              <a:t>Instrucción(es) cuando se cumple la condición</a:t>
            </a:r>
          </a:p>
        </p:txBody>
      </p:sp>
      <p:cxnSp>
        <p:nvCxnSpPr>
          <p:cNvPr id="25" name="24 Conector recto"/>
          <p:cNvCxnSpPr>
            <a:endCxn id="24" idx="1"/>
          </p:cNvCxnSpPr>
          <p:nvPr/>
        </p:nvCxnSpPr>
        <p:spPr>
          <a:xfrm flipV="1">
            <a:off x="3074019" y="2978877"/>
            <a:ext cx="255508" cy="1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25 CuadroTexto"/>
          <p:cNvSpPr txBox="1"/>
          <p:nvPr/>
        </p:nvSpPr>
        <p:spPr>
          <a:xfrm>
            <a:off x="2928788" y="4158962"/>
            <a:ext cx="2904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Si</a:t>
            </a:r>
          </a:p>
        </p:txBody>
      </p:sp>
      <p:sp>
        <p:nvSpPr>
          <p:cNvPr id="27" name="26 Rectángulo"/>
          <p:cNvSpPr/>
          <p:nvPr/>
        </p:nvSpPr>
        <p:spPr>
          <a:xfrm>
            <a:off x="3329528" y="4339031"/>
            <a:ext cx="1603331" cy="48851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>
                <a:solidFill>
                  <a:schemeClr val="tx1"/>
                </a:solidFill>
              </a:rPr>
              <a:t>Instrucción(es) cuando se cumple la condición</a:t>
            </a:r>
          </a:p>
        </p:txBody>
      </p:sp>
      <p:cxnSp>
        <p:nvCxnSpPr>
          <p:cNvPr id="28" name="27 Conector recto"/>
          <p:cNvCxnSpPr>
            <a:endCxn id="27" idx="1"/>
          </p:cNvCxnSpPr>
          <p:nvPr/>
        </p:nvCxnSpPr>
        <p:spPr>
          <a:xfrm flipV="1">
            <a:off x="3074020" y="4583289"/>
            <a:ext cx="255508" cy="1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30 Rectángulo"/>
          <p:cNvSpPr/>
          <p:nvPr/>
        </p:nvSpPr>
        <p:spPr>
          <a:xfrm>
            <a:off x="1409263" y="5520473"/>
            <a:ext cx="1603331" cy="48851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>
                <a:solidFill>
                  <a:schemeClr val="tx1"/>
                </a:solidFill>
              </a:rPr>
              <a:t>Instrucción(es) cuando no se cumple ninguna condición</a:t>
            </a:r>
          </a:p>
        </p:txBody>
      </p:sp>
      <p:sp>
        <p:nvSpPr>
          <p:cNvPr id="34" name="33 Elipse"/>
          <p:cNvSpPr/>
          <p:nvPr/>
        </p:nvSpPr>
        <p:spPr>
          <a:xfrm>
            <a:off x="5134922" y="2856601"/>
            <a:ext cx="245267" cy="23799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6" name="35 Elipse"/>
          <p:cNvSpPr/>
          <p:nvPr/>
        </p:nvSpPr>
        <p:spPr>
          <a:xfrm>
            <a:off x="5134922" y="4464290"/>
            <a:ext cx="245267" cy="23799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3" name="12 Conector recto"/>
          <p:cNvCxnSpPr>
            <a:stCxn id="34" idx="4"/>
            <a:endCxn id="36" idx="0"/>
          </p:cNvCxnSpPr>
          <p:nvPr/>
        </p:nvCxnSpPr>
        <p:spPr>
          <a:xfrm>
            <a:off x="5257556" y="3094596"/>
            <a:ext cx="0" cy="13696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21 Conector recto"/>
          <p:cNvCxnSpPr>
            <a:stCxn id="24" idx="3"/>
            <a:endCxn id="34" idx="2"/>
          </p:cNvCxnSpPr>
          <p:nvPr/>
        </p:nvCxnSpPr>
        <p:spPr>
          <a:xfrm flipV="1">
            <a:off x="4932858" y="2975599"/>
            <a:ext cx="202064" cy="3278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38 Conector recto"/>
          <p:cNvCxnSpPr>
            <a:stCxn id="27" idx="3"/>
            <a:endCxn id="36" idx="2"/>
          </p:cNvCxnSpPr>
          <p:nvPr/>
        </p:nvCxnSpPr>
        <p:spPr>
          <a:xfrm flipV="1">
            <a:off x="4932859" y="4583288"/>
            <a:ext cx="202063" cy="1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52 Elipse"/>
          <p:cNvSpPr/>
          <p:nvPr/>
        </p:nvSpPr>
        <p:spPr>
          <a:xfrm>
            <a:off x="3055314" y="6297689"/>
            <a:ext cx="245267" cy="23799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44" name="43 Conector angular"/>
          <p:cNvCxnSpPr>
            <a:stCxn id="36" idx="4"/>
            <a:endCxn id="53" idx="6"/>
          </p:cNvCxnSpPr>
          <p:nvPr/>
        </p:nvCxnSpPr>
        <p:spPr>
          <a:xfrm rot="5400000">
            <a:off x="3421868" y="4580999"/>
            <a:ext cx="1714402" cy="1956975"/>
          </a:xfrm>
          <a:prstGeom prst="bentConnector2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53 Conector angular"/>
          <p:cNvCxnSpPr>
            <a:stCxn id="31" idx="2"/>
            <a:endCxn id="53" idx="2"/>
          </p:cNvCxnSpPr>
          <p:nvPr/>
        </p:nvCxnSpPr>
        <p:spPr>
          <a:xfrm rot="16200000" flipH="1">
            <a:off x="2429272" y="5790644"/>
            <a:ext cx="407699" cy="844385"/>
          </a:xfrm>
          <a:prstGeom prst="bentConnector2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5 Conector recto"/>
          <p:cNvCxnSpPr>
            <a:endCxn id="29" idx="0"/>
          </p:cNvCxnSpPr>
          <p:nvPr/>
        </p:nvCxnSpPr>
        <p:spPr>
          <a:xfrm flipH="1">
            <a:off x="2197198" y="413809"/>
            <a:ext cx="13731" cy="384275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36 Elipse"/>
          <p:cNvSpPr/>
          <p:nvPr/>
        </p:nvSpPr>
        <p:spPr>
          <a:xfrm>
            <a:off x="5126716" y="1255468"/>
            <a:ext cx="245267" cy="23799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0" name="9 Conector recto de flecha"/>
          <p:cNvCxnSpPr>
            <a:stCxn id="48" idx="3"/>
            <a:endCxn id="37" idx="2"/>
          </p:cNvCxnSpPr>
          <p:nvPr/>
        </p:nvCxnSpPr>
        <p:spPr>
          <a:xfrm>
            <a:off x="4932859" y="1374465"/>
            <a:ext cx="193857" cy="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11 Conector recto"/>
          <p:cNvCxnSpPr>
            <a:stCxn id="37" idx="4"/>
            <a:endCxn id="34" idx="0"/>
          </p:cNvCxnSpPr>
          <p:nvPr/>
        </p:nvCxnSpPr>
        <p:spPr>
          <a:xfrm>
            <a:off x="5249350" y="1493463"/>
            <a:ext cx="8206" cy="136313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053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5956300" y="1269224"/>
            <a:ext cx="3276600" cy="678573"/>
          </a:xfrm>
          <a:prstGeom prst="rect">
            <a:avLst/>
          </a:prstGeom>
        </p:spPr>
        <p:txBody>
          <a:bodyPr wrap="square" lIns="123371" tIns="61685" rIns="123371" bIns="61685">
            <a:spAutoFit/>
          </a:bodyPr>
          <a:lstStyle/>
          <a:p>
            <a:pPr algn="ctr" defTabSz="457211"/>
            <a:r>
              <a:rPr lang="es-CO" dirty="0">
                <a:solidFill>
                  <a:prstClr val="black"/>
                </a:solidFill>
                <a:latin typeface="Calibri" panose="020F0502020204030204"/>
                <a:hlinkClick r:id="rId2"/>
              </a:rPr>
              <a:t>cesar.lopezg@upb.edu.co</a:t>
            </a:r>
            <a:endParaRPr lang="es-CO" dirty="0">
              <a:solidFill>
                <a:prstClr val="black"/>
              </a:solidFill>
              <a:latin typeface="Calibri" panose="020F0502020204030204"/>
            </a:endParaRPr>
          </a:p>
          <a:p>
            <a:pPr algn="ctr" defTabSz="457211"/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L-V 8am hasta las 5pm.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608072" y="3207039"/>
            <a:ext cx="8619214" cy="2617565"/>
          </a:xfrm>
          <a:prstGeom prst="rect">
            <a:avLst/>
          </a:prstGeom>
          <a:noFill/>
        </p:spPr>
        <p:txBody>
          <a:bodyPr wrap="square" lIns="123371" tIns="61685" rIns="123371" bIns="61685" rtlCol="0">
            <a:spAutoFit/>
          </a:bodyPr>
          <a:lstStyle/>
          <a:p>
            <a:pPr algn="ctr" defTabSz="457211"/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Magíster en Ingeniería de Sistemas, Especialista en Telemática y sistemas Distribuidos</a:t>
            </a:r>
          </a:p>
          <a:p>
            <a:pPr algn="ctr" defTabSz="457211"/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Ingeniero de Sistemas</a:t>
            </a:r>
          </a:p>
          <a:p>
            <a:pPr algn="ctr" defTabSz="457211"/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Certificado ITIL, ISO27000 – 9000</a:t>
            </a:r>
          </a:p>
          <a:p>
            <a:pPr algn="ctr" defTabSz="457211"/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Docente: UPB, </a:t>
            </a:r>
            <a:r>
              <a:rPr lang="es-CO" dirty="0" err="1">
                <a:solidFill>
                  <a:prstClr val="black"/>
                </a:solidFill>
                <a:latin typeface="Calibri" panose="020F0502020204030204"/>
              </a:rPr>
              <a:t>UdeA</a:t>
            </a:r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, Politécnico JIC, </a:t>
            </a:r>
            <a:r>
              <a:rPr lang="es-CO" dirty="0" err="1">
                <a:solidFill>
                  <a:prstClr val="black"/>
                </a:solidFill>
                <a:latin typeface="Calibri" panose="020F0502020204030204"/>
              </a:rPr>
              <a:t>UdeM</a:t>
            </a:r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, UNAULA, UNAB</a:t>
            </a:r>
          </a:p>
          <a:p>
            <a:pPr algn="ctr" defTabSz="457211"/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Empresas: Metro de Medellín, Bancolombia, Sura, Arroz Caribe, Comfama, UNE, Unión Eléctrica, </a:t>
            </a:r>
            <a:r>
              <a:rPr lang="es-CO" dirty="0" err="1">
                <a:solidFill>
                  <a:prstClr val="black"/>
                </a:solidFill>
                <a:latin typeface="Calibri" panose="020F0502020204030204"/>
              </a:rPr>
              <a:t>Akzo</a:t>
            </a:r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 Nobel, </a:t>
            </a:r>
            <a:r>
              <a:rPr lang="es-CO" dirty="0" err="1">
                <a:solidFill>
                  <a:prstClr val="black"/>
                </a:solidFill>
                <a:latin typeface="Calibri" panose="020F0502020204030204"/>
              </a:rPr>
              <a:t>Erecos</a:t>
            </a:r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, ICETEX, ETB, BAT, ITS, BAVARIA, EMTELCO, ITS</a:t>
            </a:r>
          </a:p>
          <a:p>
            <a:pPr algn="ctr" defTabSz="457211"/>
            <a:r>
              <a:rPr lang="es-ES" dirty="0">
                <a:solidFill>
                  <a:prstClr val="black"/>
                </a:solidFill>
                <a:latin typeface="Calibri" panose="020F0502020204030204"/>
              </a:rPr>
              <a:t>Consultor Gobierno de Datos</a:t>
            </a:r>
          </a:p>
          <a:p>
            <a:pPr algn="ctr" defTabSz="457211"/>
            <a:r>
              <a:rPr lang="es-ES" dirty="0">
                <a:solidFill>
                  <a:prstClr val="black"/>
                </a:solidFill>
                <a:latin typeface="Calibri" panose="020F0502020204030204"/>
              </a:rPr>
              <a:t>TUYA, </a:t>
            </a:r>
            <a:r>
              <a:rPr lang="es-ES" dirty="0" err="1">
                <a:solidFill>
                  <a:prstClr val="black"/>
                </a:solidFill>
                <a:latin typeface="Calibri" panose="020F0502020204030204"/>
              </a:rPr>
              <a:t>Eduardoño</a:t>
            </a:r>
            <a:r>
              <a:rPr lang="es-ES" dirty="0">
                <a:solidFill>
                  <a:prstClr val="black"/>
                </a:solidFill>
                <a:latin typeface="Calibri" panose="020F0502020204030204"/>
              </a:rPr>
              <a:t>, Fundación Cardio Infantil, ARUS, COBELEN, Fondo Empleados Grupo Éxito, Gobernación de Antioquia, </a:t>
            </a:r>
            <a:r>
              <a:rPr lang="es-ES" dirty="0">
                <a:solidFill>
                  <a:prstClr val="black"/>
                </a:solidFill>
              </a:rPr>
              <a:t>UPB</a:t>
            </a:r>
            <a:endParaRPr lang="es-CO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" name="1 Rectángulo"/>
          <p:cNvSpPr/>
          <p:nvPr/>
        </p:nvSpPr>
        <p:spPr>
          <a:xfrm>
            <a:off x="3669476" y="596965"/>
            <a:ext cx="6320656" cy="709350"/>
          </a:xfrm>
          <a:prstGeom prst="rect">
            <a:avLst/>
          </a:prstGeom>
        </p:spPr>
        <p:txBody>
          <a:bodyPr wrap="square" lIns="123371" tIns="61685" rIns="123371" bIns="61685">
            <a:spAutoFit/>
          </a:bodyPr>
          <a:lstStyle/>
          <a:p>
            <a:pPr algn="r" defTabSz="457211"/>
            <a:r>
              <a:rPr lang="es-CO" sz="3800" b="1" dirty="0">
                <a:solidFill>
                  <a:srgbClr val="C00000"/>
                </a:solidFill>
                <a:latin typeface="Calibri" panose="020F0502020204030204"/>
              </a:rPr>
              <a:t>César Augusto López Gallego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D070866-78BE-463A-BEA9-890C017214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659" y="1818243"/>
            <a:ext cx="3595696" cy="4580319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83747C04-9549-4B35-9337-D5E70D8AE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5853" y="1281924"/>
            <a:ext cx="777531" cy="678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1299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 txBox="1">
            <a:spLocks/>
          </p:cNvSpPr>
          <p:nvPr/>
        </p:nvSpPr>
        <p:spPr>
          <a:xfrm>
            <a:off x="949960" y="413809"/>
            <a:ext cx="10661667" cy="1502305"/>
          </a:xfrm>
          <a:prstGeom prst="rect">
            <a:avLst/>
          </a:prstGeom>
        </p:spPr>
        <p:txBody>
          <a:bodyPr/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Estructuras condicionales</a:t>
            </a:r>
          </a:p>
        </p:txBody>
      </p:sp>
      <p:sp>
        <p:nvSpPr>
          <p:cNvPr id="3" name="41 CuadroTexto"/>
          <p:cNvSpPr txBox="1"/>
          <p:nvPr/>
        </p:nvSpPr>
        <p:spPr>
          <a:xfrm>
            <a:off x="8515643" y="1374466"/>
            <a:ext cx="24320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0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Múltiple (si anidados)</a:t>
            </a:r>
          </a:p>
        </p:txBody>
      </p:sp>
      <p:sp>
        <p:nvSpPr>
          <p:cNvPr id="6" name="Rectángulo 5"/>
          <p:cNvSpPr/>
          <p:nvPr/>
        </p:nvSpPr>
        <p:spPr>
          <a:xfrm>
            <a:off x="5971969" y="2256887"/>
            <a:ext cx="69088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7" name="Rectángulo 6"/>
          <p:cNvSpPr/>
          <p:nvPr/>
        </p:nvSpPr>
        <p:spPr>
          <a:xfrm>
            <a:off x="6277281" y="2099605"/>
            <a:ext cx="6908800" cy="48320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C#</a:t>
            </a:r>
          </a:p>
          <a:p>
            <a:r>
              <a:rPr lang="en-US" sz="1400" dirty="0">
                <a:solidFill>
                  <a:srgbClr val="0101FD"/>
                </a:solidFill>
              </a:rPr>
              <a:t>if</a:t>
            </a:r>
            <a:r>
              <a:rPr lang="en-US" sz="1400" dirty="0">
                <a:solidFill>
                  <a:srgbClr val="222222"/>
                </a:solidFill>
              </a:rPr>
              <a:t> (Condición1) </a:t>
            </a:r>
          </a:p>
          <a:p>
            <a:r>
              <a:rPr lang="en-US" sz="1400" dirty="0">
                <a:solidFill>
                  <a:srgbClr val="222222"/>
                </a:solidFill>
              </a:rPr>
              <a:t>{ </a:t>
            </a:r>
          </a:p>
          <a:p>
            <a:r>
              <a:rPr lang="en-US" sz="1400" i="1" dirty="0">
                <a:solidFill>
                  <a:schemeClr val="bg1">
                    <a:lumMod val="65000"/>
                  </a:schemeClr>
                </a:solidFill>
              </a:rPr>
              <a:t>/*Condición1 </a:t>
            </a:r>
            <a:r>
              <a:rPr lang="en-US" sz="1400" i="1" dirty="0" err="1">
                <a:solidFill>
                  <a:schemeClr val="bg1">
                    <a:lumMod val="65000"/>
                  </a:schemeClr>
                </a:solidFill>
              </a:rPr>
              <a:t>es</a:t>
            </a:r>
            <a:r>
              <a:rPr lang="en-US" sz="1400" i="1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400" i="1" dirty="0" err="1">
                <a:solidFill>
                  <a:schemeClr val="bg1">
                    <a:lumMod val="65000"/>
                  </a:schemeClr>
                </a:solidFill>
              </a:rPr>
              <a:t>verdadera</a:t>
            </a:r>
            <a:r>
              <a:rPr lang="en-US" sz="1400" i="1" dirty="0">
                <a:solidFill>
                  <a:schemeClr val="bg1">
                    <a:lumMod val="65000"/>
                  </a:schemeClr>
                </a:solidFill>
              </a:rPr>
              <a:t>. */</a:t>
            </a:r>
          </a:p>
          <a:p>
            <a:r>
              <a:rPr lang="en-US" sz="1400" dirty="0">
                <a:solidFill>
                  <a:srgbClr val="222222"/>
                </a:solidFill>
              </a:rPr>
              <a:t>} </a:t>
            </a:r>
          </a:p>
          <a:p>
            <a:r>
              <a:rPr lang="en-US" sz="1400" dirty="0">
                <a:solidFill>
                  <a:srgbClr val="0101FD"/>
                </a:solidFill>
              </a:rPr>
              <a:t>else</a:t>
            </a:r>
            <a:r>
              <a:rPr lang="en-US" sz="1400" dirty="0">
                <a:solidFill>
                  <a:srgbClr val="222222"/>
                </a:solidFill>
              </a:rPr>
              <a:t> </a:t>
            </a:r>
            <a:r>
              <a:rPr lang="en-US" sz="1400" dirty="0">
                <a:solidFill>
                  <a:srgbClr val="0101FD"/>
                </a:solidFill>
              </a:rPr>
              <a:t>if</a:t>
            </a:r>
            <a:r>
              <a:rPr lang="en-US" sz="1400" dirty="0">
                <a:solidFill>
                  <a:srgbClr val="222222"/>
                </a:solidFill>
              </a:rPr>
              <a:t> (Condición2) </a:t>
            </a:r>
          </a:p>
          <a:p>
            <a:r>
              <a:rPr lang="en-US" sz="1400" dirty="0">
                <a:solidFill>
                  <a:srgbClr val="222222"/>
                </a:solidFill>
              </a:rPr>
              <a:t>{ </a:t>
            </a:r>
          </a:p>
          <a:p>
            <a:r>
              <a:rPr lang="en-US" sz="1400" i="1" dirty="0">
                <a:solidFill>
                  <a:schemeClr val="bg1">
                    <a:lumMod val="65000"/>
                  </a:schemeClr>
                </a:solidFill>
              </a:rPr>
              <a:t>/* Condición1 </a:t>
            </a:r>
            <a:r>
              <a:rPr lang="en-US" sz="1400" i="1" dirty="0" err="1">
                <a:solidFill>
                  <a:schemeClr val="bg1">
                    <a:lumMod val="65000"/>
                  </a:schemeClr>
                </a:solidFill>
              </a:rPr>
              <a:t>es</a:t>
            </a:r>
            <a:r>
              <a:rPr lang="en-US" sz="1400" i="1" dirty="0">
                <a:solidFill>
                  <a:schemeClr val="bg1">
                    <a:lumMod val="65000"/>
                  </a:schemeClr>
                </a:solidFill>
              </a:rPr>
              <a:t> falsa yCondición2 </a:t>
            </a:r>
            <a:r>
              <a:rPr lang="en-US" sz="1400" i="1" dirty="0" err="1">
                <a:solidFill>
                  <a:schemeClr val="bg1">
                    <a:lumMod val="65000"/>
                  </a:schemeClr>
                </a:solidFill>
              </a:rPr>
              <a:t>es</a:t>
            </a:r>
            <a:r>
              <a:rPr lang="en-US" sz="1400" i="1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400" i="1" dirty="0" err="1">
                <a:solidFill>
                  <a:schemeClr val="bg1">
                    <a:lumMod val="65000"/>
                  </a:schemeClr>
                </a:solidFill>
              </a:rPr>
              <a:t>verdadera</a:t>
            </a:r>
            <a:r>
              <a:rPr lang="en-US" sz="1400" i="1" dirty="0">
                <a:solidFill>
                  <a:schemeClr val="bg1">
                    <a:lumMod val="65000"/>
                  </a:schemeClr>
                </a:solidFill>
              </a:rPr>
              <a:t>.</a:t>
            </a:r>
            <a:r>
              <a:rPr lang="en-US" sz="1400" dirty="0">
                <a:solidFill>
                  <a:srgbClr val="222222"/>
                </a:solidFill>
              </a:rPr>
              <a:t> */</a:t>
            </a:r>
          </a:p>
          <a:p>
            <a:r>
              <a:rPr lang="en-US" sz="1400" dirty="0">
                <a:solidFill>
                  <a:srgbClr val="222222"/>
                </a:solidFill>
              </a:rPr>
              <a:t>} </a:t>
            </a:r>
          </a:p>
          <a:p>
            <a:r>
              <a:rPr lang="en-US" sz="1400" dirty="0">
                <a:solidFill>
                  <a:srgbClr val="0101FD"/>
                </a:solidFill>
              </a:rPr>
              <a:t>else</a:t>
            </a:r>
            <a:r>
              <a:rPr lang="en-US" sz="1400" dirty="0">
                <a:solidFill>
                  <a:srgbClr val="222222"/>
                </a:solidFill>
              </a:rPr>
              <a:t> </a:t>
            </a:r>
            <a:r>
              <a:rPr lang="en-US" sz="1400" dirty="0">
                <a:solidFill>
                  <a:srgbClr val="0101FD"/>
                </a:solidFill>
              </a:rPr>
              <a:t>if</a:t>
            </a:r>
            <a:r>
              <a:rPr lang="en-US" sz="1400" dirty="0">
                <a:solidFill>
                  <a:srgbClr val="222222"/>
                </a:solidFill>
              </a:rPr>
              <a:t> (Condición3) </a:t>
            </a:r>
          </a:p>
          <a:p>
            <a:r>
              <a:rPr lang="en-US" sz="1400" dirty="0">
                <a:solidFill>
                  <a:srgbClr val="222222"/>
                </a:solidFill>
              </a:rPr>
              <a:t>{   </a:t>
            </a:r>
            <a:r>
              <a:rPr lang="en-US" sz="1400" dirty="0">
                <a:solidFill>
                  <a:srgbClr val="0101FD"/>
                </a:solidFill>
              </a:rPr>
              <a:t>if</a:t>
            </a:r>
            <a:r>
              <a:rPr lang="en-US" sz="1400" dirty="0">
                <a:solidFill>
                  <a:srgbClr val="222222"/>
                </a:solidFill>
              </a:rPr>
              <a:t> (Condición4) </a:t>
            </a:r>
          </a:p>
          <a:p>
            <a:r>
              <a:rPr lang="en-US" sz="1400" dirty="0">
                <a:solidFill>
                  <a:srgbClr val="222222"/>
                </a:solidFill>
              </a:rPr>
              <a:t>    { </a:t>
            </a:r>
          </a:p>
          <a:p>
            <a:r>
              <a:rPr lang="en-US" sz="1400" i="1" dirty="0">
                <a:solidFill>
                  <a:srgbClr val="222222"/>
                </a:solidFill>
              </a:rPr>
              <a:t>   </a:t>
            </a:r>
            <a:r>
              <a:rPr lang="en-US" sz="1400" i="1" dirty="0">
                <a:solidFill>
                  <a:schemeClr val="bg1">
                    <a:lumMod val="65000"/>
                  </a:schemeClr>
                </a:solidFill>
              </a:rPr>
              <a:t>/* Condición1 y Condición2 son falsas. Condición3 y Condición4 son </a:t>
            </a:r>
            <a:r>
              <a:rPr lang="en-US" sz="1400" i="1" dirty="0" err="1">
                <a:solidFill>
                  <a:schemeClr val="bg1">
                    <a:lumMod val="65000"/>
                  </a:schemeClr>
                </a:solidFill>
              </a:rPr>
              <a:t>verdaderas</a:t>
            </a:r>
            <a:r>
              <a:rPr lang="en-US" sz="1400" i="1" dirty="0">
                <a:solidFill>
                  <a:schemeClr val="bg1">
                    <a:lumMod val="65000"/>
                  </a:schemeClr>
                </a:solidFill>
              </a:rPr>
              <a:t>.</a:t>
            </a:r>
            <a:r>
              <a:rPr lang="en-US" sz="1400" dirty="0">
                <a:solidFill>
                  <a:srgbClr val="222222"/>
                </a:solidFill>
              </a:rPr>
              <a:t> */</a:t>
            </a:r>
          </a:p>
          <a:p>
            <a:r>
              <a:rPr lang="en-US" sz="1400" dirty="0">
                <a:solidFill>
                  <a:srgbClr val="222222"/>
                </a:solidFill>
              </a:rPr>
              <a:t>    } </a:t>
            </a:r>
          </a:p>
          <a:p>
            <a:r>
              <a:rPr lang="en-US" sz="1400" dirty="0">
                <a:solidFill>
                  <a:srgbClr val="0101FD"/>
                </a:solidFill>
              </a:rPr>
              <a:t>    else</a:t>
            </a:r>
            <a:r>
              <a:rPr lang="en-US" sz="1400" dirty="0">
                <a:solidFill>
                  <a:srgbClr val="222222"/>
                </a:solidFill>
              </a:rPr>
              <a:t> </a:t>
            </a:r>
          </a:p>
          <a:p>
            <a:r>
              <a:rPr lang="en-US" sz="1400" dirty="0">
                <a:solidFill>
                  <a:srgbClr val="222222"/>
                </a:solidFill>
              </a:rPr>
              <a:t>    { </a:t>
            </a:r>
          </a:p>
          <a:p>
            <a:r>
              <a:rPr lang="en-US" sz="1400" i="1" dirty="0">
                <a:solidFill>
                  <a:schemeClr val="bg1">
                    <a:lumMod val="65000"/>
                  </a:schemeClr>
                </a:solidFill>
              </a:rPr>
              <a:t>/* Condición1, Condición2, y Condición4 son falsas. Condición3 </a:t>
            </a:r>
            <a:r>
              <a:rPr lang="en-US" sz="1400" i="1" dirty="0" err="1">
                <a:solidFill>
                  <a:schemeClr val="bg1">
                    <a:lumMod val="65000"/>
                  </a:schemeClr>
                </a:solidFill>
              </a:rPr>
              <a:t>es</a:t>
            </a:r>
            <a:r>
              <a:rPr lang="en-US" sz="1400" i="1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400" i="1" dirty="0" err="1">
                <a:solidFill>
                  <a:schemeClr val="bg1">
                    <a:lumMod val="65000"/>
                  </a:schemeClr>
                </a:solidFill>
              </a:rPr>
              <a:t>verdadera</a:t>
            </a:r>
            <a:r>
              <a:rPr lang="en-US" sz="1400" i="1" dirty="0">
                <a:solidFill>
                  <a:schemeClr val="bg1">
                    <a:lumMod val="65000"/>
                  </a:schemeClr>
                </a:solidFill>
              </a:rPr>
              <a:t>.*/ </a:t>
            </a:r>
            <a:endParaRPr lang="en-US" sz="1400" dirty="0">
              <a:solidFill>
                <a:srgbClr val="222222"/>
              </a:solidFill>
            </a:endParaRPr>
          </a:p>
          <a:p>
            <a:r>
              <a:rPr lang="en-US" sz="1400" dirty="0">
                <a:solidFill>
                  <a:srgbClr val="222222"/>
                </a:solidFill>
              </a:rPr>
              <a:t>    } </a:t>
            </a:r>
          </a:p>
          <a:p>
            <a:r>
              <a:rPr lang="en-US" sz="1400" dirty="0">
                <a:solidFill>
                  <a:srgbClr val="0101FD"/>
                </a:solidFill>
              </a:rPr>
              <a:t>else</a:t>
            </a:r>
            <a:r>
              <a:rPr lang="en-US" sz="1400" dirty="0">
                <a:solidFill>
                  <a:srgbClr val="222222"/>
                </a:solidFill>
              </a:rPr>
              <a:t> </a:t>
            </a:r>
          </a:p>
          <a:p>
            <a:r>
              <a:rPr lang="en-US" sz="1400" dirty="0">
                <a:solidFill>
                  <a:srgbClr val="222222"/>
                </a:solidFill>
              </a:rPr>
              <a:t>{ </a:t>
            </a:r>
          </a:p>
          <a:p>
            <a:r>
              <a:rPr lang="en-US" sz="1400" i="1" dirty="0">
                <a:solidFill>
                  <a:schemeClr val="bg1">
                    <a:lumMod val="65000"/>
                  </a:schemeClr>
                </a:solidFill>
              </a:rPr>
              <a:t>/* Condición1, Condición2, y Condición3 son falsas.</a:t>
            </a:r>
            <a:r>
              <a:rPr lang="en-US" sz="1400" dirty="0">
                <a:solidFill>
                  <a:srgbClr val="222222"/>
                </a:solidFill>
              </a:rPr>
              <a:t> */</a:t>
            </a:r>
          </a:p>
          <a:p>
            <a:r>
              <a:rPr lang="en-US" sz="1400" dirty="0">
                <a:solidFill>
                  <a:srgbClr val="222222"/>
                </a:solidFill>
              </a:rPr>
              <a:t>}</a:t>
            </a:r>
            <a:endParaRPr lang="es-CO" sz="1400" dirty="0"/>
          </a:p>
        </p:txBody>
      </p:sp>
      <p:sp>
        <p:nvSpPr>
          <p:cNvPr id="8" name="28 Rombo">
            <a:extLst>
              <a:ext uri="{FF2B5EF4-FFF2-40B4-BE49-F238E27FC236}">
                <a16:creationId xmlns:a16="http://schemas.microsoft.com/office/drawing/2014/main" id="{492950F0-F4A7-4CFF-82DD-D422F3D798E5}"/>
              </a:ext>
            </a:extLst>
          </p:cNvPr>
          <p:cNvSpPr/>
          <p:nvPr/>
        </p:nvSpPr>
        <p:spPr>
          <a:xfrm>
            <a:off x="1320376" y="798084"/>
            <a:ext cx="1753644" cy="1152763"/>
          </a:xfrm>
          <a:prstGeom prst="diamon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dirty="0">
                <a:solidFill>
                  <a:srgbClr val="00FF00"/>
                </a:solidFill>
              </a:rPr>
              <a:t>Condición</a:t>
            </a:r>
          </a:p>
        </p:txBody>
      </p:sp>
      <p:sp>
        <p:nvSpPr>
          <p:cNvPr id="9" name="45 CuadroTexto">
            <a:extLst>
              <a:ext uri="{FF2B5EF4-FFF2-40B4-BE49-F238E27FC236}">
                <a16:creationId xmlns:a16="http://schemas.microsoft.com/office/drawing/2014/main" id="{EF1F301C-C16F-4ACF-A1AF-06CFDA658AB0}"/>
              </a:ext>
            </a:extLst>
          </p:cNvPr>
          <p:cNvSpPr txBox="1"/>
          <p:nvPr/>
        </p:nvSpPr>
        <p:spPr>
          <a:xfrm>
            <a:off x="1711386" y="2125497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No</a:t>
            </a:r>
          </a:p>
        </p:txBody>
      </p:sp>
      <p:sp>
        <p:nvSpPr>
          <p:cNvPr id="10" name="46 CuadroTexto">
            <a:extLst>
              <a:ext uri="{FF2B5EF4-FFF2-40B4-BE49-F238E27FC236}">
                <a16:creationId xmlns:a16="http://schemas.microsoft.com/office/drawing/2014/main" id="{ACA65C1A-F442-4CAA-999C-8D691DBBC47A}"/>
              </a:ext>
            </a:extLst>
          </p:cNvPr>
          <p:cNvSpPr txBox="1"/>
          <p:nvPr/>
        </p:nvSpPr>
        <p:spPr>
          <a:xfrm>
            <a:off x="2928788" y="950138"/>
            <a:ext cx="2904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Si</a:t>
            </a:r>
          </a:p>
        </p:txBody>
      </p:sp>
      <p:sp>
        <p:nvSpPr>
          <p:cNvPr id="11" name="47 Rectángulo">
            <a:extLst>
              <a:ext uri="{FF2B5EF4-FFF2-40B4-BE49-F238E27FC236}">
                <a16:creationId xmlns:a16="http://schemas.microsoft.com/office/drawing/2014/main" id="{ED72B003-CDBD-4108-BFD9-76C340B6F4C9}"/>
              </a:ext>
            </a:extLst>
          </p:cNvPr>
          <p:cNvSpPr/>
          <p:nvPr/>
        </p:nvSpPr>
        <p:spPr>
          <a:xfrm>
            <a:off x="3329528" y="1130207"/>
            <a:ext cx="1603331" cy="48851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>
                <a:solidFill>
                  <a:schemeClr val="tx1"/>
                </a:solidFill>
              </a:rPr>
              <a:t>Instrucción(es) cuando se cumple la condición</a:t>
            </a:r>
          </a:p>
        </p:txBody>
      </p:sp>
      <p:sp>
        <p:nvSpPr>
          <p:cNvPr id="12" name="49 Rombo">
            <a:extLst>
              <a:ext uri="{FF2B5EF4-FFF2-40B4-BE49-F238E27FC236}">
                <a16:creationId xmlns:a16="http://schemas.microsoft.com/office/drawing/2014/main" id="{F3FBFC9B-3873-4762-8429-6594EFA3130C}"/>
              </a:ext>
            </a:extLst>
          </p:cNvPr>
          <p:cNvSpPr/>
          <p:nvPr/>
        </p:nvSpPr>
        <p:spPr>
          <a:xfrm>
            <a:off x="1326638" y="2402496"/>
            <a:ext cx="1753644" cy="1152763"/>
          </a:xfrm>
          <a:prstGeom prst="diamon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dirty="0">
                <a:solidFill>
                  <a:srgbClr val="00B0F0"/>
                </a:solidFill>
              </a:rPr>
              <a:t>Condición</a:t>
            </a:r>
          </a:p>
        </p:txBody>
      </p:sp>
      <p:sp>
        <p:nvSpPr>
          <p:cNvPr id="13" name="50 Rombo">
            <a:extLst>
              <a:ext uri="{FF2B5EF4-FFF2-40B4-BE49-F238E27FC236}">
                <a16:creationId xmlns:a16="http://schemas.microsoft.com/office/drawing/2014/main" id="{4E43510E-3769-40F2-AAAF-F427EB861648}"/>
              </a:ext>
            </a:extLst>
          </p:cNvPr>
          <p:cNvSpPr/>
          <p:nvPr/>
        </p:nvSpPr>
        <p:spPr>
          <a:xfrm>
            <a:off x="1326638" y="4006908"/>
            <a:ext cx="1753644" cy="1152763"/>
          </a:xfrm>
          <a:prstGeom prst="diamon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dirty="0">
                <a:solidFill>
                  <a:srgbClr val="FF0000"/>
                </a:solidFill>
              </a:rPr>
              <a:t>Condición</a:t>
            </a:r>
          </a:p>
        </p:txBody>
      </p:sp>
      <p:cxnSp>
        <p:nvCxnSpPr>
          <p:cNvPr id="14" name="4 Conector recto">
            <a:extLst>
              <a:ext uri="{FF2B5EF4-FFF2-40B4-BE49-F238E27FC236}">
                <a16:creationId xmlns:a16="http://schemas.microsoft.com/office/drawing/2014/main" id="{787E008F-814D-4EB8-89D6-E3780155AB57}"/>
              </a:ext>
            </a:extLst>
          </p:cNvPr>
          <p:cNvCxnSpPr>
            <a:stCxn id="8" idx="2"/>
            <a:endCxn id="12" idx="0"/>
          </p:cNvCxnSpPr>
          <p:nvPr/>
        </p:nvCxnSpPr>
        <p:spPr>
          <a:xfrm>
            <a:off x="2197198" y="1950847"/>
            <a:ext cx="6262" cy="451649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15 Conector recto">
            <a:extLst>
              <a:ext uri="{FF2B5EF4-FFF2-40B4-BE49-F238E27FC236}">
                <a16:creationId xmlns:a16="http://schemas.microsoft.com/office/drawing/2014/main" id="{863CA41C-34FA-42C8-95DC-7D2979B02671}"/>
              </a:ext>
            </a:extLst>
          </p:cNvPr>
          <p:cNvCxnSpPr/>
          <p:nvPr/>
        </p:nvCxnSpPr>
        <p:spPr>
          <a:xfrm>
            <a:off x="2199826" y="3555259"/>
            <a:ext cx="6262" cy="451649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17 Conector recto">
            <a:extLst>
              <a:ext uri="{FF2B5EF4-FFF2-40B4-BE49-F238E27FC236}">
                <a16:creationId xmlns:a16="http://schemas.microsoft.com/office/drawing/2014/main" id="{094EE9A3-C45B-41B2-8CB4-FFFA3BEBA6B7}"/>
              </a:ext>
            </a:extLst>
          </p:cNvPr>
          <p:cNvCxnSpPr/>
          <p:nvPr/>
        </p:nvCxnSpPr>
        <p:spPr>
          <a:xfrm>
            <a:off x="2202454" y="5156150"/>
            <a:ext cx="6262" cy="451649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18 CuadroTexto">
            <a:extLst>
              <a:ext uri="{FF2B5EF4-FFF2-40B4-BE49-F238E27FC236}">
                <a16:creationId xmlns:a16="http://schemas.microsoft.com/office/drawing/2014/main" id="{91026574-0E8C-4792-B5E7-0B922CBFE877}"/>
              </a:ext>
            </a:extLst>
          </p:cNvPr>
          <p:cNvSpPr txBox="1"/>
          <p:nvPr/>
        </p:nvSpPr>
        <p:spPr>
          <a:xfrm>
            <a:off x="1711386" y="3729909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No</a:t>
            </a:r>
          </a:p>
        </p:txBody>
      </p:sp>
      <p:sp>
        <p:nvSpPr>
          <p:cNvPr id="18" name="19 CuadroTexto">
            <a:extLst>
              <a:ext uri="{FF2B5EF4-FFF2-40B4-BE49-F238E27FC236}">
                <a16:creationId xmlns:a16="http://schemas.microsoft.com/office/drawing/2014/main" id="{198DF5E8-4B3D-4347-95B6-346ADE45DFCE}"/>
              </a:ext>
            </a:extLst>
          </p:cNvPr>
          <p:cNvSpPr txBox="1"/>
          <p:nvPr/>
        </p:nvSpPr>
        <p:spPr>
          <a:xfrm>
            <a:off x="1711386" y="5243474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No</a:t>
            </a:r>
          </a:p>
        </p:txBody>
      </p:sp>
      <p:cxnSp>
        <p:nvCxnSpPr>
          <p:cNvPr id="19" name="6 Conector recto">
            <a:extLst>
              <a:ext uri="{FF2B5EF4-FFF2-40B4-BE49-F238E27FC236}">
                <a16:creationId xmlns:a16="http://schemas.microsoft.com/office/drawing/2014/main" id="{84D72D18-4FF8-4F16-83D0-AE852B1F60FC}"/>
              </a:ext>
            </a:extLst>
          </p:cNvPr>
          <p:cNvCxnSpPr>
            <a:stCxn id="8" idx="3"/>
            <a:endCxn id="11" idx="1"/>
          </p:cNvCxnSpPr>
          <p:nvPr/>
        </p:nvCxnSpPr>
        <p:spPr>
          <a:xfrm flipV="1">
            <a:off x="3074020" y="1374465"/>
            <a:ext cx="255508" cy="1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22 CuadroTexto">
            <a:extLst>
              <a:ext uri="{FF2B5EF4-FFF2-40B4-BE49-F238E27FC236}">
                <a16:creationId xmlns:a16="http://schemas.microsoft.com/office/drawing/2014/main" id="{26283EE4-1E87-4C82-A155-2078ACB7F9BC}"/>
              </a:ext>
            </a:extLst>
          </p:cNvPr>
          <p:cNvSpPr txBox="1"/>
          <p:nvPr/>
        </p:nvSpPr>
        <p:spPr>
          <a:xfrm>
            <a:off x="2928787" y="2554550"/>
            <a:ext cx="2904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Si</a:t>
            </a:r>
          </a:p>
        </p:txBody>
      </p:sp>
      <p:sp>
        <p:nvSpPr>
          <p:cNvPr id="21" name="23 Rectángulo">
            <a:extLst>
              <a:ext uri="{FF2B5EF4-FFF2-40B4-BE49-F238E27FC236}">
                <a16:creationId xmlns:a16="http://schemas.microsoft.com/office/drawing/2014/main" id="{84DE8B8A-0A9A-46AA-AE91-3BE4D4EAD6EB}"/>
              </a:ext>
            </a:extLst>
          </p:cNvPr>
          <p:cNvSpPr/>
          <p:nvPr/>
        </p:nvSpPr>
        <p:spPr>
          <a:xfrm>
            <a:off x="3329527" y="2734619"/>
            <a:ext cx="1603331" cy="48851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>
                <a:solidFill>
                  <a:schemeClr val="tx1"/>
                </a:solidFill>
              </a:rPr>
              <a:t>Instrucción(es) cuando se cumple la condición</a:t>
            </a:r>
          </a:p>
        </p:txBody>
      </p:sp>
      <p:cxnSp>
        <p:nvCxnSpPr>
          <p:cNvPr id="22" name="24 Conector recto">
            <a:extLst>
              <a:ext uri="{FF2B5EF4-FFF2-40B4-BE49-F238E27FC236}">
                <a16:creationId xmlns:a16="http://schemas.microsoft.com/office/drawing/2014/main" id="{236322CD-0337-4BE8-A22E-742B4654CAB2}"/>
              </a:ext>
            </a:extLst>
          </p:cNvPr>
          <p:cNvCxnSpPr>
            <a:endCxn id="21" idx="1"/>
          </p:cNvCxnSpPr>
          <p:nvPr/>
        </p:nvCxnSpPr>
        <p:spPr>
          <a:xfrm flipV="1">
            <a:off x="3074019" y="2978877"/>
            <a:ext cx="255508" cy="1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25 CuadroTexto">
            <a:extLst>
              <a:ext uri="{FF2B5EF4-FFF2-40B4-BE49-F238E27FC236}">
                <a16:creationId xmlns:a16="http://schemas.microsoft.com/office/drawing/2014/main" id="{0F6E44C0-3518-44BC-9962-7E3CF0925997}"/>
              </a:ext>
            </a:extLst>
          </p:cNvPr>
          <p:cNvSpPr txBox="1"/>
          <p:nvPr/>
        </p:nvSpPr>
        <p:spPr>
          <a:xfrm>
            <a:off x="2928788" y="4158962"/>
            <a:ext cx="2904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Si</a:t>
            </a:r>
          </a:p>
        </p:txBody>
      </p:sp>
      <p:sp>
        <p:nvSpPr>
          <p:cNvPr id="24" name="26 Rectángulo">
            <a:extLst>
              <a:ext uri="{FF2B5EF4-FFF2-40B4-BE49-F238E27FC236}">
                <a16:creationId xmlns:a16="http://schemas.microsoft.com/office/drawing/2014/main" id="{6A6E8296-6CF3-40DB-8FEF-25002C61BD07}"/>
              </a:ext>
            </a:extLst>
          </p:cNvPr>
          <p:cNvSpPr/>
          <p:nvPr/>
        </p:nvSpPr>
        <p:spPr>
          <a:xfrm>
            <a:off x="3329528" y="4339031"/>
            <a:ext cx="1603331" cy="48851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>
                <a:solidFill>
                  <a:schemeClr val="tx1"/>
                </a:solidFill>
              </a:rPr>
              <a:t>Instrucción(es) cuando se cumple la condición</a:t>
            </a:r>
          </a:p>
        </p:txBody>
      </p:sp>
      <p:cxnSp>
        <p:nvCxnSpPr>
          <p:cNvPr id="25" name="27 Conector recto">
            <a:extLst>
              <a:ext uri="{FF2B5EF4-FFF2-40B4-BE49-F238E27FC236}">
                <a16:creationId xmlns:a16="http://schemas.microsoft.com/office/drawing/2014/main" id="{52B068F7-3B87-4242-94E3-BD3C5E7D3659}"/>
              </a:ext>
            </a:extLst>
          </p:cNvPr>
          <p:cNvCxnSpPr>
            <a:endCxn id="24" idx="1"/>
          </p:cNvCxnSpPr>
          <p:nvPr/>
        </p:nvCxnSpPr>
        <p:spPr>
          <a:xfrm flipV="1">
            <a:off x="3074020" y="4583289"/>
            <a:ext cx="255508" cy="1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30 Rectángulo">
            <a:extLst>
              <a:ext uri="{FF2B5EF4-FFF2-40B4-BE49-F238E27FC236}">
                <a16:creationId xmlns:a16="http://schemas.microsoft.com/office/drawing/2014/main" id="{1FFCBFF7-645A-470C-8C19-AD20505867E3}"/>
              </a:ext>
            </a:extLst>
          </p:cNvPr>
          <p:cNvSpPr/>
          <p:nvPr/>
        </p:nvSpPr>
        <p:spPr>
          <a:xfrm>
            <a:off x="1409263" y="5520473"/>
            <a:ext cx="1603331" cy="48851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>
                <a:solidFill>
                  <a:schemeClr val="tx1"/>
                </a:solidFill>
              </a:rPr>
              <a:t>Instrucción(es) cuando no se cumple ninguna condición</a:t>
            </a:r>
          </a:p>
        </p:txBody>
      </p:sp>
      <p:sp>
        <p:nvSpPr>
          <p:cNvPr id="27" name="33 Elipse">
            <a:extLst>
              <a:ext uri="{FF2B5EF4-FFF2-40B4-BE49-F238E27FC236}">
                <a16:creationId xmlns:a16="http://schemas.microsoft.com/office/drawing/2014/main" id="{F0F27C30-37CE-4E19-9CDD-AEE7BB3DD4C7}"/>
              </a:ext>
            </a:extLst>
          </p:cNvPr>
          <p:cNvSpPr/>
          <p:nvPr/>
        </p:nvSpPr>
        <p:spPr>
          <a:xfrm>
            <a:off x="5134922" y="2856601"/>
            <a:ext cx="245267" cy="23799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8" name="35 Elipse">
            <a:extLst>
              <a:ext uri="{FF2B5EF4-FFF2-40B4-BE49-F238E27FC236}">
                <a16:creationId xmlns:a16="http://schemas.microsoft.com/office/drawing/2014/main" id="{E4721F5E-E54E-4F8B-8D2F-B2B53395C2C3}"/>
              </a:ext>
            </a:extLst>
          </p:cNvPr>
          <p:cNvSpPr/>
          <p:nvPr/>
        </p:nvSpPr>
        <p:spPr>
          <a:xfrm>
            <a:off x="5134922" y="4464290"/>
            <a:ext cx="245267" cy="23799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29" name="12 Conector recto">
            <a:extLst>
              <a:ext uri="{FF2B5EF4-FFF2-40B4-BE49-F238E27FC236}">
                <a16:creationId xmlns:a16="http://schemas.microsoft.com/office/drawing/2014/main" id="{79352FA7-4E12-4DB4-8403-50C0F54B53EB}"/>
              </a:ext>
            </a:extLst>
          </p:cNvPr>
          <p:cNvCxnSpPr>
            <a:stCxn id="27" idx="4"/>
            <a:endCxn id="28" idx="0"/>
          </p:cNvCxnSpPr>
          <p:nvPr/>
        </p:nvCxnSpPr>
        <p:spPr>
          <a:xfrm>
            <a:off x="5257556" y="3094596"/>
            <a:ext cx="0" cy="13696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21 Conector recto">
            <a:extLst>
              <a:ext uri="{FF2B5EF4-FFF2-40B4-BE49-F238E27FC236}">
                <a16:creationId xmlns:a16="http://schemas.microsoft.com/office/drawing/2014/main" id="{72C2F25D-1455-4F40-9B5C-FFE6358071B2}"/>
              </a:ext>
            </a:extLst>
          </p:cNvPr>
          <p:cNvCxnSpPr>
            <a:stCxn id="21" idx="3"/>
            <a:endCxn id="27" idx="2"/>
          </p:cNvCxnSpPr>
          <p:nvPr/>
        </p:nvCxnSpPr>
        <p:spPr>
          <a:xfrm flipV="1">
            <a:off x="4932858" y="2975599"/>
            <a:ext cx="202064" cy="3278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38 Conector recto">
            <a:extLst>
              <a:ext uri="{FF2B5EF4-FFF2-40B4-BE49-F238E27FC236}">
                <a16:creationId xmlns:a16="http://schemas.microsoft.com/office/drawing/2014/main" id="{BC3FFF2F-6C35-45C4-9D6C-E58EB7E6A401}"/>
              </a:ext>
            </a:extLst>
          </p:cNvPr>
          <p:cNvCxnSpPr>
            <a:stCxn id="24" idx="3"/>
            <a:endCxn id="28" idx="2"/>
          </p:cNvCxnSpPr>
          <p:nvPr/>
        </p:nvCxnSpPr>
        <p:spPr>
          <a:xfrm flipV="1">
            <a:off x="4932859" y="4583288"/>
            <a:ext cx="202063" cy="1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52 Elipse">
            <a:extLst>
              <a:ext uri="{FF2B5EF4-FFF2-40B4-BE49-F238E27FC236}">
                <a16:creationId xmlns:a16="http://schemas.microsoft.com/office/drawing/2014/main" id="{E5326360-E94D-4B0C-95A2-561397D8BB2F}"/>
              </a:ext>
            </a:extLst>
          </p:cNvPr>
          <p:cNvSpPr/>
          <p:nvPr/>
        </p:nvSpPr>
        <p:spPr>
          <a:xfrm>
            <a:off x="3055314" y="6297689"/>
            <a:ext cx="245267" cy="23799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33" name="43 Conector angular">
            <a:extLst>
              <a:ext uri="{FF2B5EF4-FFF2-40B4-BE49-F238E27FC236}">
                <a16:creationId xmlns:a16="http://schemas.microsoft.com/office/drawing/2014/main" id="{D4BB5F53-7F92-4A9E-ACE1-EBE771D8EA21}"/>
              </a:ext>
            </a:extLst>
          </p:cNvPr>
          <p:cNvCxnSpPr>
            <a:stCxn id="28" idx="4"/>
            <a:endCxn id="32" idx="6"/>
          </p:cNvCxnSpPr>
          <p:nvPr/>
        </p:nvCxnSpPr>
        <p:spPr>
          <a:xfrm rot="5400000">
            <a:off x="3421868" y="4580999"/>
            <a:ext cx="1714402" cy="1956975"/>
          </a:xfrm>
          <a:prstGeom prst="bentConnector2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53 Conector angular">
            <a:extLst>
              <a:ext uri="{FF2B5EF4-FFF2-40B4-BE49-F238E27FC236}">
                <a16:creationId xmlns:a16="http://schemas.microsoft.com/office/drawing/2014/main" id="{9233A0BC-DE43-48F3-84A9-77398929CADE}"/>
              </a:ext>
            </a:extLst>
          </p:cNvPr>
          <p:cNvCxnSpPr>
            <a:stCxn id="26" idx="2"/>
            <a:endCxn id="32" idx="2"/>
          </p:cNvCxnSpPr>
          <p:nvPr/>
        </p:nvCxnSpPr>
        <p:spPr>
          <a:xfrm rot="16200000" flipH="1">
            <a:off x="2429272" y="5790644"/>
            <a:ext cx="407699" cy="844385"/>
          </a:xfrm>
          <a:prstGeom prst="bentConnector2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5 Conector recto">
            <a:extLst>
              <a:ext uri="{FF2B5EF4-FFF2-40B4-BE49-F238E27FC236}">
                <a16:creationId xmlns:a16="http://schemas.microsoft.com/office/drawing/2014/main" id="{C7EAFA40-C396-490D-9E8F-56EC34744DBB}"/>
              </a:ext>
            </a:extLst>
          </p:cNvPr>
          <p:cNvCxnSpPr>
            <a:endCxn id="8" idx="0"/>
          </p:cNvCxnSpPr>
          <p:nvPr/>
        </p:nvCxnSpPr>
        <p:spPr>
          <a:xfrm flipH="1">
            <a:off x="2197198" y="413809"/>
            <a:ext cx="13731" cy="384275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36 Elipse">
            <a:extLst>
              <a:ext uri="{FF2B5EF4-FFF2-40B4-BE49-F238E27FC236}">
                <a16:creationId xmlns:a16="http://schemas.microsoft.com/office/drawing/2014/main" id="{FA0DC850-CFE5-4650-9D7C-4477728A6557}"/>
              </a:ext>
            </a:extLst>
          </p:cNvPr>
          <p:cNvSpPr/>
          <p:nvPr/>
        </p:nvSpPr>
        <p:spPr>
          <a:xfrm>
            <a:off x="5126716" y="1255468"/>
            <a:ext cx="245267" cy="23799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37" name="9 Conector recto de flecha">
            <a:extLst>
              <a:ext uri="{FF2B5EF4-FFF2-40B4-BE49-F238E27FC236}">
                <a16:creationId xmlns:a16="http://schemas.microsoft.com/office/drawing/2014/main" id="{975B3471-AE37-421B-A1FB-A5A56A1002C5}"/>
              </a:ext>
            </a:extLst>
          </p:cNvPr>
          <p:cNvCxnSpPr>
            <a:stCxn id="11" idx="3"/>
            <a:endCxn id="36" idx="2"/>
          </p:cNvCxnSpPr>
          <p:nvPr/>
        </p:nvCxnSpPr>
        <p:spPr>
          <a:xfrm>
            <a:off x="4932859" y="1374465"/>
            <a:ext cx="193857" cy="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11 Conector recto">
            <a:extLst>
              <a:ext uri="{FF2B5EF4-FFF2-40B4-BE49-F238E27FC236}">
                <a16:creationId xmlns:a16="http://schemas.microsoft.com/office/drawing/2014/main" id="{75441574-A66C-4B5D-8FD3-AB7793B9F6A8}"/>
              </a:ext>
            </a:extLst>
          </p:cNvPr>
          <p:cNvCxnSpPr>
            <a:stCxn id="36" idx="4"/>
            <a:endCxn id="27" idx="0"/>
          </p:cNvCxnSpPr>
          <p:nvPr/>
        </p:nvCxnSpPr>
        <p:spPr>
          <a:xfrm>
            <a:off x="5249350" y="1493463"/>
            <a:ext cx="8206" cy="136313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72509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8CE7E621-5114-4DB8-9194-23A7BC9E5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21" y="859003"/>
            <a:ext cx="11213580" cy="517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3463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 Título"/>
          <p:cNvSpPr txBox="1">
            <a:spLocks/>
          </p:cNvSpPr>
          <p:nvPr/>
        </p:nvSpPr>
        <p:spPr>
          <a:xfrm>
            <a:off x="949960" y="413809"/>
            <a:ext cx="10661667" cy="1502305"/>
          </a:xfrm>
          <a:prstGeom prst="rect">
            <a:avLst/>
          </a:prstGeom>
        </p:spPr>
        <p:txBody>
          <a:bodyPr/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Estructuras condicionales</a:t>
            </a:r>
          </a:p>
        </p:txBody>
      </p:sp>
      <p:sp>
        <p:nvSpPr>
          <p:cNvPr id="42" name="41 CuadroTexto"/>
          <p:cNvSpPr txBox="1"/>
          <p:nvPr/>
        </p:nvSpPr>
        <p:spPr>
          <a:xfrm>
            <a:off x="8365185" y="1227044"/>
            <a:ext cx="22065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0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Múltiples Casos</a:t>
            </a:r>
          </a:p>
          <a:p>
            <a:pPr algn="ctr"/>
            <a:r>
              <a:rPr lang="es-CO" sz="20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Switch</a:t>
            </a:r>
            <a:r>
              <a:rPr lang="es-CO" sz="20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Case</a:t>
            </a:r>
          </a:p>
        </p:txBody>
      </p:sp>
      <p:sp>
        <p:nvSpPr>
          <p:cNvPr id="4" name="3 Pentágono regular"/>
          <p:cNvSpPr/>
          <p:nvPr/>
        </p:nvSpPr>
        <p:spPr>
          <a:xfrm>
            <a:off x="2957778" y="1665962"/>
            <a:ext cx="1349301" cy="801665"/>
          </a:xfrm>
          <a:prstGeom prst="pent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dirty="0">
                <a:solidFill>
                  <a:schemeClr val="tx1"/>
                </a:solidFill>
              </a:rPr>
              <a:t>Condición</a:t>
            </a:r>
          </a:p>
        </p:txBody>
      </p:sp>
      <p:cxnSp>
        <p:nvCxnSpPr>
          <p:cNvPr id="8" name="7 Conector recto"/>
          <p:cNvCxnSpPr>
            <a:endCxn id="4" idx="0"/>
          </p:cNvCxnSpPr>
          <p:nvPr/>
        </p:nvCxnSpPr>
        <p:spPr>
          <a:xfrm>
            <a:off x="3632429" y="1374466"/>
            <a:ext cx="0" cy="291496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9 CuadroTexto"/>
          <p:cNvSpPr txBox="1"/>
          <p:nvPr/>
        </p:nvSpPr>
        <p:spPr>
          <a:xfrm>
            <a:off x="601249" y="3281817"/>
            <a:ext cx="1232162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CO" sz="1200" dirty="0"/>
              <a:t>Instrucción(es) para la Opción 1</a:t>
            </a:r>
          </a:p>
        </p:txBody>
      </p:sp>
      <p:sp>
        <p:nvSpPr>
          <p:cNvPr id="38" name="37 CuadroTexto"/>
          <p:cNvSpPr txBox="1"/>
          <p:nvPr/>
        </p:nvSpPr>
        <p:spPr>
          <a:xfrm>
            <a:off x="1833410" y="3281816"/>
            <a:ext cx="1160312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CO" sz="1200" dirty="0"/>
              <a:t>Instrucción(es) para la Opción 2</a:t>
            </a:r>
          </a:p>
        </p:txBody>
      </p:sp>
      <p:sp>
        <p:nvSpPr>
          <p:cNvPr id="40" name="39 CuadroTexto"/>
          <p:cNvSpPr txBox="1"/>
          <p:nvPr/>
        </p:nvSpPr>
        <p:spPr>
          <a:xfrm>
            <a:off x="4307079" y="3281817"/>
            <a:ext cx="115426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CO" sz="1200" dirty="0"/>
              <a:t>Instrucción(es) para la Opción 3</a:t>
            </a:r>
          </a:p>
        </p:txBody>
      </p:sp>
      <p:sp>
        <p:nvSpPr>
          <p:cNvPr id="41" name="40 CuadroTexto"/>
          <p:cNvSpPr txBox="1"/>
          <p:nvPr/>
        </p:nvSpPr>
        <p:spPr>
          <a:xfrm>
            <a:off x="5583082" y="3295717"/>
            <a:ext cx="139391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CO" sz="1200" dirty="0"/>
              <a:t>Instrucción(es) en otro caso</a:t>
            </a:r>
          </a:p>
        </p:txBody>
      </p:sp>
      <p:cxnSp>
        <p:nvCxnSpPr>
          <p:cNvPr id="12" name="11 Conector angular"/>
          <p:cNvCxnSpPr>
            <a:stCxn id="4" idx="1"/>
            <a:endCxn id="10" idx="0"/>
          </p:cNvCxnSpPr>
          <p:nvPr/>
        </p:nvCxnSpPr>
        <p:spPr>
          <a:xfrm rot="10800000" flipV="1">
            <a:off x="1217331" y="1972169"/>
            <a:ext cx="1740449" cy="1309647"/>
          </a:xfrm>
          <a:prstGeom prst="bentConnector2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14 Conector angular"/>
          <p:cNvCxnSpPr>
            <a:stCxn id="4" idx="2"/>
            <a:endCxn id="38" idx="0"/>
          </p:cNvCxnSpPr>
          <p:nvPr/>
        </p:nvCxnSpPr>
        <p:spPr>
          <a:xfrm rot="5400000">
            <a:off x="2407424" y="2473767"/>
            <a:ext cx="814191" cy="801906"/>
          </a:xfrm>
          <a:prstGeom prst="bent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20 Conector angular"/>
          <p:cNvCxnSpPr>
            <a:stCxn id="4" idx="4"/>
            <a:endCxn id="40" idx="0"/>
          </p:cNvCxnSpPr>
          <p:nvPr/>
        </p:nvCxnSpPr>
        <p:spPr>
          <a:xfrm rot="16200000" flipH="1">
            <a:off x="4059702" y="2457307"/>
            <a:ext cx="814192" cy="834827"/>
          </a:xfrm>
          <a:prstGeom prst="bent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31 Conector angular"/>
          <p:cNvCxnSpPr>
            <a:stCxn id="4" idx="5"/>
            <a:endCxn id="41" idx="0"/>
          </p:cNvCxnSpPr>
          <p:nvPr/>
        </p:nvCxnSpPr>
        <p:spPr>
          <a:xfrm>
            <a:off x="4307078" y="1972170"/>
            <a:ext cx="1972962" cy="1323547"/>
          </a:xfrm>
          <a:prstGeom prst="bentConnector2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62 Elipse"/>
          <p:cNvSpPr/>
          <p:nvPr/>
        </p:nvSpPr>
        <p:spPr>
          <a:xfrm>
            <a:off x="3466071" y="4819617"/>
            <a:ext cx="245267" cy="23799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65" name="64 Conector angular"/>
          <p:cNvCxnSpPr>
            <a:stCxn id="10" idx="2"/>
            <a:endCxn id="63" idx="2"/>
          </p:cNvCxnSpPr>
          <p:nvPr/>
        </p:nvCxnSpPr>
        <p:spPr>
          <a:xfrm rot="16200000" flipH="1">
            <a:off x="1744134" y="3216677"/>
            <a:ext cx="1195133" cy="2248741"/>
          </a:xfrm>
          <a:prstGeom prst="bentConnector2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69 Conector angular"/>
          <p:cNvCxnSpPr>
            <a:stCxn id="38" idx="2"/>
            <a:endCxn id="63" idx="1"/>
          </p:cNvCxnSpPr>
          <p:nvPr/>
        </p:nvCxnSpPr>
        <p:spPr>
          <a:xfrm rot="16200000" flipH="1">
            <a:off x="2494616" y="3847097"/>
            <a:ext cx="926324" cy="1088424"/>
          </a:xfrm>
          <a:prstGeom prst="bent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71 Conector angular"/>
          <p:cNvCxnSpPr>
            <a:stCxn id="40" idx="2"/>
            <a:endCxn id="63" idx="7"/>
          </p:cNvCxnSpPr>
          <p:nvPr/>
        </p:nvCxnSpPr>
        <p:spPr>
          <a:xfrm rot="5400000">
            <a:off x="3816655" y="3786913"/>
            <a:ext cx="926323" cy="1208793"/>
          </a:xfrm>
          <a:prstGeom prst="bent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75 Conector angular"/>
          <p:cNvCxnSpPr>
            <a:stCxn id="41" idx="2"/>
            <a:endCxn id="63" idx="6"/>
          </p:cNvCxnSpPr>
          <p:nvPr/>
        </p:nvCxnSpPr>
        <p:spPr>
          <a:xfrm rot="5400000">
            <a:off x="4405073" y="3063647"/>
            <a:ext cx="1181233" cy="2568702"/>
          </a:xfrm>
          <a:prstGeom prst="bentConnector2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87 CuadroTexto"/>
          <p:cNvSpPr txBox="1"/>
          <p:nvPr/>
        </p:nvSpPr>
        <p:spPr>
          <a:xfrm>
            <a:off x="1341062" y="1636076"/>
            <a:ext cx="744114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s-CO" sz="1200" dirty="0"/>
              <a:t>Opción 1</a:t>
            </a:r>
          </a:p>
        </p:txBody>
      </p:sp>
      <p:sp>
        <p:nvSpPr>
          <p:cNvPr id="89" name="88 CuadroTexto"/>
          <p:cNvSpPr txBox="1"/>
          <p:nvPr/>
        </p:nvSpPr>
        <p:spPr>
          <a:xfrm>
            <a:off x="2213666" y="2457186"/>
            <a:ext cx="744114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s-CO" sz="1200" dirty="0"/>
              <a:t>Opción 2</a:t>
            </a:r>
          </a:p>
        </p:txBody>
      </p:sp>
      <p:sp>
        <p:nvSpPr>
          <p:cNvPr id="90" name="89 CuadroTexto"/>
          <p:cNvSpPr txBox="1"/>
          <p:nvPr/>
        </p:nvSpPr>
        <p:spPr>
          <a:xfrm>
            <a:off x="4140099" y="2457185"/>
            <a:ext cx="744114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s-CO" sz="1200" dirty="0"/>
              <a:t>Opción 3</a:t>
            </a:r>
          </a:p>
        </p:txBody>
      </p:sp>
      <p:sp>
        <p:nvSpPr>
          <p:cNvPr id="91" name="90 CuadroTexto"/>
          <p:cNvSpPr txBox="1"/>
          <p:nvPr/>
        </p:nvSpPr>
        <p:spPr>
          <a:xfrm>
            <a:off x="4921502" y="1520214"/>
            <a:ext cx="530915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s-CO" sz="1200" dirty="0"/>
              <a:t>SI NO</a:t>
            </a:r>
          </a:p>
        </p:txBody>
      </p:sp>
      <p:cxnSp>
        <p:nvCxnSpPr>
          <p:cNvPr id="94" name="93 Conector recto"/>
          <p:cNvCxnSpPr>
            <a:stCxn id="63" idx="4"/>
          </p:cNvCxnSpPr>
          <p:nvPr/>
        </p:nvCxnSpPr>
        <p:spPr>
          <a:xfrm>
            <a:off x="3588705" y="5057612"/>
            <a:ext cx="1" cy="341106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95 CuadroTexto"/>
          <p:cNvSpPr txBox="1"/>
          <p:nvPr/>
        </p:nvSpPr>
        <p:spPr>
          <a:xfrm>
            <a:off x="7802141" y="3099282"/>
            <a:ext cx="372961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Pseudocódigo</a:t>
            </a:r>
          </a:p>
          <a:p>
            <a:endParaRPr lang="es-CO" dirty="0"/>
          </a:p>
          <a:p>
            <a:r>
              <a:rPr lang="es-CO" dirty="0"/>
              <a:t>En caso de &lt;Expresión&gt; haga</a:t>
            </a:r>
          </a:p>
          <a:p>
            <a:r>
              <a:rPr lang="es-CO" dirty="0"/>
              <a:t>    Caso Opción 1</a:t>
            </a:r>
          </a:p>
          <a:p>
            <a:r>
              <a:rPr lang="es-CO" dirty="0"/>
              <a:t>         Instrucción(es) para la Opción 1</a:t>
            </a:r>
          </a:p>
          <a:p>
            <a:r>
              <a:rPr lang="es-CO" dirty="0"/>
              <a:t>     Caso Opción 2</a:t>
            </a:r>
          </a:p>
          <a:p>
            <a:r>
              <a:rPr lang="es-CO" dirty="0"/>
              <a:t>          Instrucción(es) para la Opción 2</a:t>
            </a:r>
          </a:p>
          <a:p>
            <a:r>
              <a:rPr lang="es-CO" dirty="0"/>
              <a:t>     Caso Opción 3</a:t>
            </a:r>
          </a:p>
          <a:p>
            <a:r>
              <a:rPr lang="es-CO" dirty="0"/>
              <a:t>           Instrucción(es) para la Opción 3</a:t>
            </a:r>
          </a:p>
          <a:p>
            <a:r>
              <a:rPr lang="es-CO" dirty="0"/>
              <a:t>     En otro caso</a:t>
            </a:r>
          </a:p>
          <a:p>
            <a:r>
              <a:rPr lang="es-CO" dirty="0"/>
              <a:t>           Instrucción(es) en otro caso</a:t>
            </a:r>
          </a:p>
          <a:p>
            <a:r>
              <a:rPr lang="es-CO" dirty="0"/>
              <a:t>Fin Caso</a:t>
            </a:r>
          </a:p>
        </p:txBody>
      </p:sp>
      <p:sp>
        <p:nvSpPr>
          <p:cNvPr id="97" name="96 CuadroTexto"/>
          <p:cNvSpPr txBox="1"/>
          <p:nvPr/>
        </p:nvSpPr>
        <p:spPr>
          <a:xfrm>
            <a:off x="7764563" y="2004118"/>
            <a:ext cx="43590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Se evalúan varias opciones para el valor de una variable y de acuerdo a éste se ejecutan las instrucciones</a:t>
            </a:r>
          </a:p>
        </p:txBody>
      </p:sp>
      <p:sp>
        <p:nvSpPr>
          <p:cNvPr id="99" name="98 CuadroTexto"/>
          <p:cNvSpPr txBox="1"/>
          <p:nvPr/>
        </p:nvSpPr>
        <p:spPr>
          <a:xfrm>
            <a:off x="874370" y="5543470"/>
            <a:ext cx="58247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Realizar el algoritmo anterior utilizando la estructura de múltiples casos</a:t>
            </a:r>
          </a:p>
        </p:txBody>
      </p:sp>
    </p:spTree>
    <p:extLst>
      <p:ext uri="{BB962C8B-B14F-4D97-AF65-F5344CB8AC3E}">
        <p14:creationId xmlns:p14="http://schemas.microsoft.com/office/powerpoint/2010/main" val="33720156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 txBox="1">
            <a:spLocks/>
          </p:cNvSpPr>
          <p:nvPr/>
        </p:nvSpPr>
        <p:spPr>
          <a:xfrm>
            <a:off x="949960" y="413809"/>
            <a:ext cx="10661667" cy="1502305"/>
          </a:xfrm>
          <a:prstGeom prst="rect">
            <a:avLst/>
          </a:prstGeom>
        </p:spPr>
        <p:txBody>
          <a:bodyPr/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Estructuras condicionales</a:t>
            </a:r>
          </a:p>
        </p:txBody>
      </p:sp>
      <p:sp>
        <p:nvSpPr>
          <p:cNvPr id="3" name="41 CuadroTexto"/>
          <p:cNvSpPr txBox="1"/>
          <p:nvPr/>
        </p:nvSpPr>
        <p:spPr>
          <a:xfrm>
            <a:off x="8515643" y="1374466"/>
            <a:ext cx="18069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0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Múltiples Casos</a:t>
            </a:r>
          </a:p>
        </p:txBody>
      </p:sp>
      <p:sp>
        <p:nvSpPr>
          <p:cNvPr id="4" name="Rectángulo 3"/>
          <p:cNvSpPr/>
          <p:nvPr/>
        </p:nvSpPr>
        <p:spPr>
          <a:xfrm>
            <a:off x="668140" y="2045422"/>
            <a:ext cx="641267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/>
              <a:t>C#</a:t>
            </a:r>
          </a:p>
          <a:p>
            <a:endParaRPr lang="es-CO" dirty="0"/>
          </a:p>
          <a:p>
            <a:r>
              <a:rPr lang="es-CO" dirty="0" err="1"/>
              <a:t>switch</a:t>
            </a:r>
            <a:r>
              <a:rPr lang="es-CO" dirty="0"/>
              <a:t> (</a:t>
            </a:r>
            <a:r>
              <a:rPr lang="es-CO" i="1" dirty="0">
                <a:solidFill>
                  <a:schemeClr val="bg1">
                    <a:lumMod val="65000"/>
                  </a:schemeClr>
                </a:solidFill>
              </a:rPr>
              <a:t>expresión</a:t>
            </a:r>
            <a:r>
              <a:rPr lang="es-CO" dirty="0"/>
              <a:t>)</a:t>
            </a:r>
          </a:p>
          <a:p>
            <a:r>
              <a:rPr lang="es-CO" dirty="0"/>
              <a:t>      {</a:t>
            </a:r>
          </a:p>
          <a:p>
            <a:r>
              <a:rPr lang="es-CO" dirty="0"/>
              <a:t>          case 1:</a:t>
            </a:r>
          </a:p>
          <a:p>
            <a:r>
              <a:rPr lang="es-CO" dirty="0"/>
              <a:t>              /*</a:t>
            </a:r>
            <a:r>
              <a:rPr lang="es-ES" dirty="0"/>
              <a:t>instrucciones si la expresión es igual al valor1</a:t>
            </a:r>
            <a:r>
              <a:rPr lang="es-CO" dirty="0"/>
              <a:t>;*/</a:t>
            </a:r>
          </a:p>
          <a:p>
            <a:r>
              <a:rPr lang="es-CO" dirty="0"/>
              <a:t>              break;</a:t>
            </a:r>
          </a:p>
          <a:p>
            <a:r>
              <a:rPr lang="es-CO" dirty="0"/>
              <a:t>          case 2:</a:t>
            </a:r>
          </a:p>
          <a:p>
            <a:r>
              <a:rPr lang="es-CO" dirty="0"/>
              <a:t>              /*</a:t>
            </a:r>
            <a:r>
              <a:rPr lang="es-ES" dirty="0"/>
              <a:t>instrucciones si la expresión es igual al valor2;</a:t>
            </a:r>
            <a:r>
              <a:rPr lang="es-CO" dirty="0"/>
              <a:t>*/</a:t>
            </a:r>
          </a:p>
          <a:p>
            <a:r>
              <a:rPr lang="es-CO" dirty="0"/>
              <a:t>              break;</a:t>
            </a:r>
          </a:p>
          <a:p>
            <a:r>
              <a:rPr lang="es-CO" dirty="0"/>
              <a:t>          default:</a:t>
            </a:r>
          </a:p>
          <a:p>
            <a:r>
              <a:rPr lang="es-CO" dirty="0"/>
              <a:t>              /*</a:t>
            </a:r>
            <a:r>
              <a:rPr lang="es-ES" dirty="0"/>
              <a:t>Instrucciones si no se cumple ninguno de los casos;*/</a:t>
            </a:r>
          </a:p>
          <a:p>
            <a:r>
              <a:rPr lang="es-CO" dirty="0"/>
              <a:t>              break;</a:t>
            </a:r>
          </a:p>
          <a:p>
            <a:r>
              <a:rPr lang="es-CO" dirty="0"/>
              <a:t>      }</a:t>
            </a:r>
          </a:p>
        </p:txBody>
      </p:sp>
    </p:spTree>
    <p:extLst>
      <p:ext uri="{BB962C8B-B14F-4D97-AF65-F5344CB8AC3E}">
        <p14:creationId xmlns:p14="http://schemas.microsoft.com/office/powerpoint/2010/main" val="14233323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DB9B263-1488-4DED-AD4F-6DE7DDB4B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3947" y="693191"/>
            <a:ext cx="7412790" cy="6386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7171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49960" y="413809"/>
            <a:ext cx="10869001" cy="1502305"/>
          </a:xfrm>
        </p:spPr>
        <p:txBody>
          <a:bodyPr/>
          <a:lstStyle/>
          <a:p>
            <a:pPr algn="r"/>
            <a:r>
              <a:rPr lang="es-CO" dirty="0"/>
              <a:t>Estructuras Repetitivas-Ciclos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027" y="1812774"/>
            <a:ext cx="4362450" cy="3400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6496334" y="1828788"/>
            <a:ext cx="51315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/>
              <a:t>Nos piden controlar los turnos en una rueda de chicago, cómo podemos hacerlo?</a:t>
            </a:r>
          </a:p>
        </p:txBody>
      </p:sp>
      <p:grpSp>
        <p:nvGrpSpPr>
          <p:cNvPr id="5" name="4 Grupo"/>
          <p:cNvGrpSpPr/>
          <p:nvPr/>
        </p:nvGrpSpPr>
        <p:grpSpPr>
          <a:xfrm>
            <a:off x="6383172" y="3106512"/>
            <a:ext cx="1517393" cy="1684678"/>
            <a:chOff x="6383172" y="3775264"/>
            <a:chExt cx="1517393" cy="1684678"/>
          </a:xfrm>
        </p:grpSpPr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172" y="3775264"/>
              <a:ext cx="1437083" cy="123862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4" name="3 CuadroTexto"/>
            <p:cNvSpPr txBox="1"/>
            <p:nvPr/>
          </p:nvSpPr>
          <p:spPr>
            <a:xfrm>
              <a:off x="6673754" y="5090610"/>
              <a:ext cx="12268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dirty="0"/>
                <a:t>Por tiempo</a:t>
              </a:r>
            </a:p>
          </p:txBody>
        </p:sp>
      </p:grpSp>
      <p:grpSp>
        <p:nvGrpSpPr>
          <p:cNvPr id="6" name="5 Grupo"/>
          <p:cNvGrpSpPr/>
          <p:nvPr/>
        </p:nvGrpSpPr>
        <p:grpSpPr>
          <a:xfrm>
            <a:off x="9217846" y="2859288"/>
            <a:ext cx="2307106" cy="1931902"/>
            <a:chOff x="9217846" y="3528040"/>
            <a:chExt cx="2307106" cy="1931902"/>
          </a:xfrm>
        </p:grpSpPr>
        <p:pic>
          <p:nvPicPr>
            <p:cNvPr id="2052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6470" y="3528040"/>
              <a:ext cx="1459320" cy="14858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8 CuadroTexto"/>
            <p:cNvSpPr txBox="1"/>
            <p:nvPr/>
          </p:nvSpPr>
          <p:spPr>
            <a:xfrm>
              <a:off x="9217846" y="5090610"/>
              <a:ext cx="23071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dirty="0"/>
                <a:t>Por número de vueltas</a:t>
              </a:r>
            </a:p>
          </p:txBody>
        </p:sp>
      </p:grpSp>
      <p:sp>
        <p:nvSpPr>
          <p:cNvPr id="7" name="6 CuadroTexto"/>
          <p:cNvSpPr txBox="1"/>
          <p:nvPr/>
        </p:nvSpPr>
        <p:spPr>
          <a:xfrm>
            <a:off x="903027" y="5490778"/>
            <a:ext cx="118712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Las estructuras repetitivas son conocidas también como ciclos y nos permiten ejecutar un conjunto de instrucciones un número </a:t>
            </a:r>
            <a:r>
              <a:rPr lang="es-CO" b="1" i="1" dirty="0">
                <a:solidFill>
                  <a:srgbClr val="FF0000"/>
                </a:solidFill>
              </a:rPr>
              <a:t>limitado</a:t>
            </a:r>
            <a:r>
              <a:rPr lang="es-CO" dirty="0"/>
              <a:t> de veces</a:t>
            </a:r>
          </a:p>
          <a:p>
            <a:endParaRPr lang="es-CO" dirty="0"/>
          </a:p>
          <a:p>
            <a:r>
              <a:rPr lang="es-CO" dirty="0"/>
              <a:t>Debe existir una condición que cuando sea alcanzada, el ciclo finalice. De lo contrario, el ciclo entrará en un </a:t>
            </a:r>
            <a:r>
              <a:rPr lang="es-CO" b="1" dirty="0" err="1">
                <a:solidFill>
                  <a:srgbClr val="FF0000"/>
                </a:solidFill>
              </a:rPr>
              <a:t>loop</a:t>
            </a:r>
            <a:r>
              <a:rPr lang="es-CO" dirty="0"/>
              <a:t> infinito y esto será un problema.</a:t>
            </a:r>
          </a:p>
        </p:txBody>
      </p:sp>
    </p:spTree>
    <p:extLst>
      <p:ext uri="{BB962C8B-B14F-4D97-AF65-F5344CB8AC3E}">
        <p14:creationId xmlns:p14="http://schemas.microsoft.com/office/powerpoint/2010/main" val="52971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49960" y="413809"/>
            <a:ext cx="10978183" cy="1502305"/>
          </a:xfrm>
        </p:spPr>
        <p:txBody>
          <a:bodyPr/>
          <a:lstStyle/>
          <a:p>
            <a:pPr algn="r"/>
            <a:r>
              <a:rPr lang="es-CO" dirty="0"/>
              <a:t>Ciclo – </a:t>
            </a:r>
            <a:r>
              <a:rPr lang="es-CO" dirty="0" err="1"/>
              <a:t>While</a:t>
            </a:r>
            <a:r>
              <a:rPr lang="es-CO" dirty="0"/>
              <a:t> (Mientras que)</a:t>
            </a:r>
          </a:p>
        </p:txBody>
      </p:sp>
      <p:sp>
        <p:nvSpPr>
          <p:cNvPr id="6" name="5 CuadroTexto"/>
          <p:cNvSpPr txBox="1"/>
          <p:nvPr/>
        </p:nvSpPr>
        <p:spPr>
          <a:xfrm>
            <a:off x="682389" y="2415401"/>
            <a:ext cx="540451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Se usa para implementar ciclos y su control se basa en una condición que se debe validar antes de ingresar al conjunto de instrucciones que se van a repetir en cada iteración</a:t>
            </a:r>
          </a:p>
          <a:p>
            <a:endParaRPr lang="es-CO" dirty="0"/>
          </a:p>
          <a:p>
            <a:r>
              <a:rPr lang="es-CO" dirty="0"/>
              <a:t>Se compone 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u="sng" dirty="0"/>
              <a:t>Condición</a:t>
            </a:r>
            <a:r>
              <a:rPr lang="es-CO" dirty="0"/>
              <a:t>: Comparación lógica que mientras sea  verdadera, se procederá a la ejecución del conjunto de instrucciones que se van a repetir. Cuando el resultado de la condición sea falsa, el ciclo terminará y se ejecutará la instrucción que sigue al fin-mientras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u="sng" dirty="0"/>
              <a:t>Conjunto de Instrucciones</a:t>
            </a:r>
            <a:r>
              <a:rPr lang="es-CO" dirty="0"/>
              <a:t> que se repetirán en cada iteración del ciclo y que se encuentran entre las instrucciones Mientras que y Fin-Mientras que.</a:t>
            </a:r>
          </a:p>
          <a:p>
            <a:endParaRPr lang="es-CO" dirty="0"/>
          </a:p>
        </p:txBody>
      </p:sp>
      <p:sp>
        <p:nvSpPr>
          <p:cNvPr id="7" name="6 CuadroTexto"/>
          <p:cNvSpPr txBox="1"/>
          <p:nvPr/>
        </p:nvSpPr>
        <p:spPr>
          <a:xfrm>
            <a:off x="7290180" y="2526852"/>
            <a:ext cx="54045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Pseudocódigo</a:t>
            </a:r>
          </a:p>
          <a:p>
            <a:endParaRPr lang="es-CO" dirty="0"/>
          </a:p>
          <a:p>
            <a:r>
              <a:rPr lang="es-CO" dirty="0"/>
              <a:t>Mientras que &lt;Condición&gt; Haga</a:t>
            </a:r>
          </a:p>
          <a:p>
            <a:r>
              <a:rPr lang="es-CO" dirty="0"/>
              <a:t>	Instrucción(es) mientras la condición es verdadera</a:t>
            </a:r>
          </a:p>
          <a:p>
            <a:r>
              <a:rPr lang="es-CO" dirty="0"/>
              <a:t>Fin-Mientras que</a:t>
            </a:r>
          </a:p>
          <a:p>
            <a:endParaRPr lang="es-CO" dirty="0"/>
          </a:p>
          <a:p>
            <a:endParaRPr lang="es-CO" dirty="0"/>
          </a:p>
        </p:txBody>
      </p:sp>
      <p:sp>
        <p:nvSpPr>
          <p:cNvPr id="8" name="7 Hexágono"/>
          <p:cNvSpPr/>
          <p:nvPr/>
        </p:nvSpPr>
        <p:spPr>
          <a:xfrm>
            <a:off x="9272782" y="4464288"/>
            <a:ext cx="1978926" cy="736979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dirty="0">
                <a:solidFill>
                  <a:schemeClr val="tx1"/>
                </a:solidFill>
              </a:rPr>
              <a:t>Mientras que &lt;Condición&gt;</a:t>
            </a:r>
          </a:p>
          <a:p>
            <a:pPr algn="ctr"/>
            <a:r>
              <a:rPr lang="es-CO" sz="1200" dirty="0">
                <a:solidFill>
                  <a:schemeClr val="tx1"/>
                </a:solidFill>
              </a:rPr>
              <a:t>haga</a:t>
            </a:r>
          </a:p>
        </p:txBody>
      </p:sp>
      <p:sp>
        <p:nvSpPr>
          <p:cNvPr id="9" name="8 Rectángulo"/>
          <p:cNvSpPr/>
          <p:nvPr/>
        </p:nvSpPr>
        <p:spPr>
          <a:xfrm>
            <a:off x="9450203" y="5598621"/>
            <a:ext cx="1637731" cy="3957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dirty="0">
                <a:solidFill>
                  <a:schemeClr val="tx1"/>
                </a:solidFill>
              </a:rPr>
              <a:t>Conjunto de instrucciones</a:t>
            </a:r>
          </a:p>
        </p:txBody>
      </p:sp>
      <p:cxnSp>
        <p:nvCxnSpPr>
          <p:cNvPr id="10" name="9 Conector recto"/>
          <p:cNvCxnSpPr>
            <a:endCxn id="9" idx="0"/>
          </p:cNvCxnSpPr>
          <p:nvPr/>
        </p:nvCxnSpPr>
        <p:spPr>
          <a:xfrm>
            <a:off x="10262245" y="5201267"/>
            <a:ext cx="6824" cy="397354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10 Conector angular"/>
          <p:cNvCxnSpPr>
            <a:stCxn id="9" idx="2"/>
            <a:endCxn id="8" idx="3"/>
          </p:cNvCxnSpPr>
          <p:nvPr/>
        </p:nvCxnSpPr>
        <p:spPr>
          <a:xfrm rot="5400000" flipH="1">
            <a:off x="9190112" y="4915449"/>
            <a:ext cx="1161628" cy="996287"/>
          </a:xfrm>
          <a:prstGeom prst="bentConnector4">
            <a:avLst>
              <a:gd name="adj1" fmla="val -19679"/>
              <a:gd name="adj2" fmla="val 122945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11 Elipse"/>
          <p:cNvSpPr/>
          <p:nvPr/>
        </p:nvSpPr>
        <p:spPr>
          <a:xfrm>
            <a:off x="9872825" y="6465785"/>
            <a:ext cx="245267" cy="23799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3" name="12 Conector recto"/>
          <p:cNvCxnSpPr>
            <a:stCxn id="12" idx="4"/>
          </p:cNvCxnSpPr>
          <p:nvPr/>
        </p:nvCxnSpPr>
        <p:spPr>
          <a:xfrm>
            <a:off x="9995459" y="6703780"/>
            <a:ext cx="1" cy="341106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13 Conector angular"/>
          <p:cNvCxnSpPr>
            <a:stCxn id="8" idx="0"/>
            <a:endCxn id="12" idx="6"/>
          </p:cNvCxnSpPr>
          <p:nvPr/>
        </p:nvCxnSpPr>
        <p:spPr>
          <a:xfrm flipH="1">
            <a:off x="10118092" y="4832778"/>
            <a:ext cx="1133616" cy="1752005"/>
          </a:xfrm>
          <a:prstGeom prst="bentConnector3">
            <a:avLst>
              <a:gd name="adj1" fmla="val -43040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14 Conector recto"/>
          <p:cNvCxnSpPr/>
          <p:nvPr/>
        </p:nvCxnSpPr>
        <p:spPr>
          <a:xfrm>
            <a:off x="10262245" y="4154514"/>
            <a:ext cx="6825" cy="309774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4 CuadroTexto"/>
          <p:cNvSpPr txBox="1"/>
          <p:nvPr/>
        </p:nvSpPr>
        <p:spPr>
          <a:xfrm>
            <a:off x="10423720" y="5229289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V</a:t>
            </a:r>
          </a:p>
        </p:txBody>
      </p:sp>
      <p:sp>
        <p:nvSpPr>
          <p:cNvPr id="19" name="18 CuadroTexto"/>
          <p:cNvSpPr txBox="1"/>
          <p:nvPr/>
        </p:nvSpPr>
        <p:spPr>
          <a:xfrm>
            <a:off x="11354937" y="4421697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1203045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uadroTexto"/>
          <p:cNvSpPr txBox="1"/>
          <p:nvPr/>
        </p:nvSpPr>
        <p:spPr>
          <a:xfrm>
            <a:off x="943972" y="3266364"/>
            <a:ext cx="54045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Desarrollemos el algoritmo del ejemplo para controlar un turno en la rueda de chicago por tiempo. Cada turno durará 12 minutos, y cada vuelta dura 4 minutos. Construir el pseudocódigo.</a:t>
            </a:r>
          </a:p>
          <a:p>
            <a:endParaRPr lang="es-CO" dirty="0"/>
          </a:p>
        </p:txBody>
      </p:sp>
      <p:sp>
        <p:nvSpPr>
          <p:cNvPr id="5" name="1 Título"/>
          <p:cNvSpPr>
            <a:spLocks noGrp="1"/>
          </p:cNvSpPr>
          <p:nvPr>
            <p:ph type="title"/>
          </p:nvPr>
        </p:nvSpPr>
        <p:spPr>
          <a:xfrm>
            <a:off x="949960" y="413809"/>
            <a:ext cx="10855353" cy="1502305"/>
          </a:xfrm>
        </p:spPr>
        <p:txBody>
          <a:bodyPr/>
          <a:lstStyle/>
          <a:p>
            <a:pPr algn="r"/>
            <a:r>
              <a:rPr lang="es-CO" dirty="0"/>
              <a:t>Ciclo – </a:t>
            </a:r>
            <a:r>
              <a:rPr lang="es-CO" dirty="0" err="1"/>
              <a:t>While</a:t>
            </a:r>
            <a:r>
              <a:rPr lang="es-CO" dirty="0"/>
              <a:t> (Mientras que)</a:t>
            </a:r>
          </a:p>
        </p:txBody>
      </p:sp>
      <p:sp>
        <p:nvSpPr>
          <p:cNvPr id="6" name="5 CuadroTexto"/>
          <p:cNvSpPr txBox="1"/>
          <p:nvPr/>
        </p:nvSpPr>
        <p:spPr>
          <a:xfrm>
            <a:off x="7319751" y="2481534"/>
            <a:ext cx="421260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CO" dirty="0"/>
          </a:p>
          <a:p>
            <a:r>
              <a:rPr lang="es-CO" dirty="0"/>
              <a:t>Inicio</a:t>
            </a:r>
          </a:p>
          <a:p>
            <a:r>
              <a:rPr lang="es-CO" dirty="0"/>
              <a:t>Vuelta, Turno Enteros</a:t>
            </a:r>
          </a:p>
          <a:p>
            <a:r>
              <a:rPr lang="es-CO" dirty="0"/>
              <a:t>Vuelta = 4</a:t>
            </a:r>
          </a:p>
          <a:p>
            <a:r>
              <a:rPr lang="es-CO" dirty="0"/>
              <a:t>Turno = 12 </a:t>
            </a:r>
          </a:p>
          <a:p>
            <a:r>
              <a:rPr lang="es-CO" dirty="0"/>
              <a:t>Mientras Turno &gt;0 haga</a:t>
            </a:r>
          </a:p>
          <a:p>
            <a:r>
              <a:rPr lang="es-CO" dirty="0"/>
              <a:t>	Turno = Turno - Vuelta</a:t>
            </a:r>
          </a:p>
          <a:p>
            <a:r>
              <a:rPr lang="es-CO" dirty="0"/>
              <a:t>Fin Para</a:t>
            </a:r>
          </a:p>
          <a:p>
            <a:endParaRPr lang="es-CO" dirty="0"/>
          </a:p>
          <a:p>
            <a:r>
              <a:rPr lang="es-CO" dirty="0"/>
              <a:t>Imprima “Turno finalizado” </a:t>
            </a:r>
          </a:p>
          <a:p>
            <a:endParaRPr lang="es-CO" dirty="0"/>
          </a:p>
          <a:p>
            <a:r>
              <a:rPr lang="es-CO" dirty="0"/>
              <a:t>Fin</a:t>
            </a:r>
          </a:p>
          <a:p>
            <a:endParaRPr lang="es-CO" dirty="0"/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0965583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13DEBC-F8BF-40F6-9154-98064E3B1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Ciclo – </a:t>
            </a:r>
            <a:r>
              <a:rPr lang="es-CO" dirty="0" err="1"/>
              <a:t>While</a:t>
            </a:r>
            <a:r>
              <a:rPr lang="es-CO" dirty="0"/>
              <a:t> (Mientras que)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0D63766-4D31-4DAC-A235-069D8C2C1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144" y="2218322"/>
            <a:ext cx="7410450" cy="436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5297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49960" y="413809"/>
            <a:ext cx="10527807" cy="1502305"/>
          </a:xfrm>
        </p:spPr>
        <p:txBody>
          <a:bodyPr/>
          <a:lstStyle/>
          <a:p>
            <a:pPr algn="r"/>
            <a:r>
              <a:rPr lang="es-CO" dirty="0"/>
              <a:t>Estructura Repetitiva – </a:t>
            </a:r>
            <a:r>
              <a:rPr lang="es-CO" dirty="0" err="1"/>
              <a:t>For</a:t>
            </a:r>
            <a:r>
              <a:rPr lang="es-CO" dirty="0"/>
              <a:t> (Para)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873458" y="2279176"/>
            <a:ext cx="540451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Se usa para implementar ciclos y su control se basa en variables que actúan como contadores. </a:t>
            </a:r>
          </a:p>
          <a:p>
            <a:endParaRPr lang="es-CO" dirty="0"/>
          </a:p>
          <a:p>
            <a:r>
              <a:rPr lang="es-CO" dirty="0"/>
              <a:t>Se compone de:</a:t>
            </a:r>
          </a:p>
          <a:p>
            <a:endParaRPr lang="es-CO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u="sng" dirty="0"/>
              <a:t>Desde</a:t>
            </a:r>
            <a:r>
              <a:rPr lang="es-CO" dirty="0"/>
              <a:t>: El valor en el que inicia a contar el ciclo se le asigna a una variable contador.  Ejemplo: </a:t>
            </a:r>
            <a:r>
              <a:rPr lang="es-CO" b="1" dirty="0">
                <a:solidFill>
                  <a:srgbClr val="FF0000"/>
                </a:solidFill>
              </a:rPr>
              <a:t>J=0</a:t>
            </a:r>
            <a:r>
              <a:rPr lang="es-CO" dirty="0"/>
              <a:t>, </a:t>
            </a:r>
            <a:r>
              <a:rPr lang="es-CO" b="1" dirty="0">
                <a:solidFill>
                  <a:srgbClr val="FF0000"/>
                </a:solidFill>
              </a:rPr>
              <a:t>I=1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u="sng" dirty="0"/>
              <a:t>Hasta</a:t>
            </a:r>
            <a:r>
              <a:rPr lang="es-CO" dirty="0"/>
              <a:t>: Extremo donde termina el ciclo. Puede ser un número constante o una sentencia de comparación. Ejemplo: </a:t>
            </a:r>
            <a:r>
              <a:rPr lang="es-CO" b="1" dirty="0">
                <a:solidFill>
                  <a:srgbClr val="FF0000"/>
                </a:solidFill>
              </a:rPr>
              <a:t>J=50, I&gt;=100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u="sng" dirty="0"/>
              <a:t>Incremento (o decremento)</a:t>
            </a:r>
            <a:r>
              <a:rPr lang="es-CO" dirty="0"/>
              <a:t>: Indica el valor fijo que va a ser incrementado cada vez que termina una iteración del ciclo. Ejemplo:  </a:t>
            </a:r>
            <a:r>
              <a:rPr lang="es-CO" b="1" dirty="0">
                <a:solidFill>
                  <a:srgbClr val="FF0000"/>
                </a:solidFill>
              </a:rPr>
              <a:t>1</a:t>
            </a:r>
            <a:r>
              <a:rPr lang="es-CO" dirty="0"/>
              <a:t>, </a:t>
            </a:r>
            <a:r>
              <a:rPr lang="es-CO" b="1" dirty="0">
                <a:solidFill>
                  <a:srgbClr val="FF0000"/>
                </a:solidFill>
              </a:rPr>
              <a:t>-1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Conjunto de Instrucciones que se repetirán en cada iteración del ciclo.</a:t>
            </a:r>
          </a:p>
          <a:p>
            <a:endParaRPr lang="es-CO" dirty="0"/>
          </a:p>
        </p:txBody>
      </p:sp>
      <p:sp>
        <p:nvSpPr>
          <p:cNvPr id="4" name="3 CuadroTexto"/>
          <p:cNvSpPr txBox="1"/>
          <p:nvPr/>
        </p:nvSpPr>
        <p:spPr>
          <a:xfrm>
            <a:off x="7044521" y="2281451"/>
            <a:ext cx="540451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Usemos el ejemplo para controlar un turno en la rueda de chicago. Cada turno consistirá de 8 vueltas. </a:t>
            </a:r>
          </a:p>
          <a:p>
            <a:endParaRPr lang="es-CO" dirty="0"/>
          </a:p>
          <a:p>
            <a:r>
              <a:rPr lang="es-CO" dirty="0"/>
              <a:t>Desde: I=0, Hasta J=8, Incremento 1</a:t>
            </a:r>
          </a:p>
          <a:p>
            <a:endParaRPr lang="es-CO" dirty="0"/>
          </a:p>
          <a:p>
            <a:r>
              <a:rPr lang="es-CO" dirty="0"/>
              <a:t>Inicio</a:t>
            </a:r>
          </a:p>
          <a:p>
            <a:r>
              <a:rPr lang="es-CO" dirty="0"/>
              <a:t>I Entera</a:t>
            </a:r>
          </a:p>
          <a:p>
            <a:r>
              <a:rPr lang="es-CO" dirty="0"/>
              <a:t>Para I=1, Hasta I=8, incremento 1</a:t>
            </a:r>
          </a:p>
          <a:p>
            <a:r>
              <a:rPr lang="es-CO" dirty="0"/>
              <a:t>	</a:t>
            </a:r>
            <a:r>
              <a:rPr lang="es-CO" dirty="0" err="1"/>
              <a:t>Dar_vuelta</a:t>
            </a:r>
            <a:endParaRPr lang="es-CO" dirty="0"/>
          </a:p>
          <a:p>
            <a:r>
              <a:rPr lang="es-CO" dirty="0"/>
              <a:t>Fin Para</a:t>
            </a:r>
          </a:p>
          <a:p>
            <a:endParaRPr lang="es-CO" dirty="0"/>
          </a:p>
          <a:p>
            <a:r>
              <a:rPr lang="es-CO" dirty="0"/>
              <a:t>Imprima “Turno finalizado” </a:t>
            </a:r>
          </a:p>
          <a:p>
            <a:endParaRPr lang="es-CO" dirty="0"/>
          </a:p>
          <a:p>
            <a:r>
              <a:rPr lang="es-CO" dirty="0"/>
              <a:t>Fin</a:t>
            </a:r>
          </a:p>
          <a:p>
            <a:endParaRPr lang="es-CO" dirty="0"/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73067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Objetivos del curso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49960" y="1916114"/>
            <a:ext cx="6531428" cy="4931516"/>
          </a:xfrm>
        </p:spPr>
        <p:txBody>
          <a:bodyPr>
            <a:normAutofit fontScale="77500" lnSpcReduction="20000"/>
          </a:bodyPr>
          <a:lstStyle/>
          <a:p>
            <a:pPr algn="just"/>
            <a:r>
              <a:rPr lang="es-ES" dirty="0"/>
              <a:t>Adquirir la capacidad para diseñar la estructura de objetos de una aplicación nueva, comprender la estructura de objetos de una aplicación existente y adaptar los objetos a su propio uso y necesidad</a:t>
            </a:r>
            <a:endParaRPr lang="es-CO" dirty="0"/>
          </a:p>
          <a:p>
            <a:pPr algn="just"/>
            <a:endParaRPr lang="es-ES" dirty="0"/>
          </a:p>
          <a:p>
            <a:pPr algn="just"/>
            <a:r>
              <a:rPr lang="es-ES" dirty="0"/>
              <a:t>Adquirir la habilidad para aplicar los conceptos y técnicas del paradigma orientado a objetos (POO) en la resolución de problemas para modelar y desarrollar programas.</a:t>
            </a:r>
          </a:p>
          <a:p>
            <a:pPr marL="0" indent="0" algn="just">
              <a:buNone/>
            </a:pPr>
            <a:endParaRPr lang="es-ES" dirty="0"/>
          </a:p>
          <a:p>
            <a:pPr algn="just"/>
            <a:r>
              <a:rPr lang="es-ES" dirty="0"/>
              <a:t>Conocer otros paradigmas de programación, sus aspectos de diseño y la forma en que se implementan aplicando para ello los conceptos de objetos aprendidos.</a:t>
            </a:r>
          </a:p>
          <a:p>
            <a:pPr marL="0" indent="0" algn="just">
              <a:buNone/>
            </a:pPr>
            <a:endParaRPr lang="es-ES" dirty="0"/>
          </a:p>
          <a:p>
            <a:pPr algn="just"/>
            <a:endParaRPr lang="es-ES" dirty="0"/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5644" y="2456517"/>
            <a:ext cx="4477740" cy="298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2640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49960" y="413809"/>
            <a:ext cx="11005479" cy="1502305"/>
          </a:xfrm>
        </p:spPr>
        <p:txBody>
          <a:bodyPr/>
          <a:lstStyle/>
          <a:p>
            <a:pPr algn="r"/>
            <a:r>
              <a:rPr lang="es-CO" dirty="0"/>
              <a:t>Ciclo - </a:t>
            </a:r>
            <a:r>
              <a:rPr lang="es-CO" dirty="0" err="1"/>
              <a:t>For</a:t>
            </a:r>
            <a:endParaRPr lang="es-CO" dirty="0"/>
          </a:p>
        </p:txBody>
      </p:sp>
      <p:sp>
        <p:nvSpPr>
          <p:cNvPr id="3" name="2 Hexágono"/>
          <p:cNvSpPr/>
          <p:nvPr/>
        </p:nvSpPr>
        <p:spPr>
          <a:xfrm>
            <a:off x="9600332" y="3256905"/>
            <a:ext cx="1978926" cy="736979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dirty="0">
                <a:solidFill>
                  <a:schemeClr val="tx1"/>
                </a:solidFill>
              </a:rPr>
              <a:t>Para I=1</a:t>
            </a:r>
          </a:p>
          <a:p>
            <a:pPr algn="ctr"/>
            <a:r>
              <a:rPr lang="es-CO" sz="1200" dirty="0">
                <a:solidFill>
                  <a:schemeClr val="tx1"/>
                </a:solidFill>
              </a:rPr>
              <a:t>Hasta I=8</a:t>
            </a:r>
          </a:p>
          <a:p>
            <a:pPr algn="ctr"/>
            <a:r>
              <a:rPr lang="es-CO" sz="1200" dirty="0">
                <a:solidFill>
                  <a:schemeClr val="tx1"/>
                </a:solidFill>
              </a:rPr>
              <a:t>Incremento 1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1530826" y="3112465"/>
            <a:ext cx="447419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CO" dirty="0"/>
          </a:p>
          <a:p>
            <a:r>
              <a:rPr lang="es-CO" dirty="0"/>
              <a:t>Inicio</a:t>
            </a:r>
          </a:p>
          <a:p>
            <a:r>
              <a:rPr lang="es-CO" dirty="0"/>
              <a:t>I Entera</a:t>
            </a:r>
          </a:p>
          <a:p>
            <a:r>
              <a:rPr lang="es-CO" dirty="0"/>
              <a:t>Para I=1, Hasta I=8, incremento 1</a:t>
            </a:r>
          </a:p>
          <a:p>
            <a:r>
              <a:rPr lang="es-CO" dirty="0"/>
              <a:t>	</a:t>
            </a:r>
            <a:r>
              <a:rPr lang="es-CO" dirty="0" err="1"/>
              <a:t>Dar_vuelta</a:t>
            </a:r>
            <a:endParaRPr lang="es-CO" dirty="0"/>
          </a:p>
          <a:p>
            <a:r>
              <a:rPr lang="es-CO" dirty="0"/>
              <a:t>Fin Para</a:t>
            </a:r>
          </a:p>
          <a:p>
            <a:endParaRPr lang="es-CO" dirty="0"/>
          </a:p>
          <a:p>
            <a:r>
              <a:rPr lang="es-CO" dirty="0"/>
              <a:t>Imprima “Turno finalizado” </a:t>
            </a:r>
          </a:p>
          <a:p>
            <a:endParaRPr lang="es-CO" dirty="0"/>
          </a:p>
          <a:p>
            <a:r>
              <a:rPr lang="es-CO" dirty="0"/>
              <a:t>Fin</a:t>
            </a:r>
          </a:p>
          <a:p>
            <a:endParaRPr lang="es-CO" dirty="0"/>
          </a:p>
          <a:p>
            <a:endParaRPr lang="es-CO" dirty="0"/>
          </a:p>
        </p:txBody>
      </p:sp>
      <p:sp>
        <p:nvSpPr>
          <p:cNvPr id="4" name="3 Rectángulo"/>
          <p:cNvSpPr/>
          <p:nvPr/>
        </p:nvSpPr>
        <p:spPr>
          <a:xfrm>
            <a:off x="9777753" y="4281576"/>
            <a:ext cx="1637731" cy="3957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dirty="0">
                <a:solidFill>
                  <a:schemeClr val="tx1"/>
                </a:solidFill>
              </a:rPr>
              <a:t>Dar la vuelta</a:t>
            </a:r>
          </a:p>
        </p:txBody>
      </p:sp>
      <p:cxnSp>
        <p:nvCxnSpPr>
          <p:cNvPr id="7" name="6 Conector recto"/>
          <p:cNvCxnSpPr>
            <a:endCxn id="4" idx="0"/>
          </p:cNvCxnSpPr>
          <p:nvPr/>
        </p:nvCxnSpPr>
        <p:spPr>
          <a:xfrm>
            <a:off x="10589795" y="3993884"/>
            <a:ext cx="6824" cy="287692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8 Conector angular"/>
          <p:cNvCxnSpPr>
            <a:stCxn id="4" idx="2"/>
            <a:endCxn id="3" idx="3"/>
          </p:cNvCxnSpPr>
          <p:nvPr/>
        </p:nvCxnSpPr>
        <p:spPr>
          <a:xfrm rot="5400000" flipH="1">
            <a:off x="9572493" y="3653235"/>
            <a:ext cx="1051966" cy="996287"/>
          </a:xfrm>
          <a:prstGeom prst="bentConnector4">
            <a:avLst>
              <a:gd name="adj1" fmla="val -21731"/>
              <a:gd name="adj2" fmla="val 122945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18 Elipse"/>
          <p:cNvSpPr/>
          <p:nvPr/>
        </p:nvSpPr>
        <p:spPr>
          <a:xfrm>
            <a:off x="10200374" y="5020407"/>
            <a:ext cx="245267" cy="23799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20" name="19 Conector recto"/>
          <p:cNvCxnSpPr>
            <a:stCxn id="19" idx="4"/>
          </p:cNvCxnSpPr>
          <p:nvPr/>
        </p:nvCxnSpPr>
        <p:spPr>
          <a:xfrm>
            <a:off x="10323008" y="5258402"/>
            <a:ext cx="1" cy="3411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24 Conector angular"/>
          <p:cNvCxnSpPr>
            <a:stCxn id="3" idx="0"/>
            <a:endCxn id="19" idx="6"/>
          </p:cNvCxnSpPr>
          <p:nvPr/>
        </p:nvCxnSpPr>
        <p:spPr>
          <a:xfrm flipH="1">
            <a:off x="10445641" y="3625395"/>
            <a:ext cx="1133617" cy="1514010"/>
          </a:xfrm>
          <a:prstGeom prst="bentConnector3">
            <a:avLst>
              <a:gd name="adj1" fmla="val -20166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27 Conector recto"/>
          <p:cNvCxnSpPr/>
          <p:nvPr/>
        </p:nvCxnSpPr>
        <p:spPr>
          <a:xfrm>
            <a:off x="10589795" y="2947131"/>
            <a:ext cx="6825" cy="309774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28 Flecha derecha"/>
          <p:cNvSpPr/>
          <p:nvPr/>
        </p:nvSpPr>
        <p:spPr>
          <a:xfrm>
            <a:off x="5186149" y="3993884"/>
            <a:ext cx="3507475" cy="683477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153531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32DD0C1C-E989-4A2D-9432-D5C898ECB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836" y="445919"/>
            <a:ext cx="6821237" cy="6570456"/>
          </a:xfrm>
          <a:prstGeom prst="rect">
            <a:avLst/>
          </a:prstGeom>
        </p:spPr>
      </p:pic>
      <p:sp>
        <p:nvSpPr>
          <p:cNvPr id="4" name="1 Título">
            <a:extLst>
              <a:ext uri="{FF2B5EF4-FFF2-40B4-BE49-F238E27FC236}">
                <a16:creationId xmlns:a16="http://schemas.microsoft.com/office/drawing/2014/main" id="{BA7F6034-5834-4F6B-B38E-858633D46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1663" y="2739914"/>
            <a:ext cx="4158976" cy="1502305"/>
          </a:xfrm>
        </p:spPr>
        <p:txBody>
          <a:bodyPr>
            <a:normAutofit/>
          </a:bodyPr>
          <a:lstStyle/>
          <a:p>
            <a:pPr algn="r"/>
            <a:r>
              <a:rPr lang="es-CO" dirty="0"/>
              <a:t>Ciclo - </a:t>
            </a:r>
            <a:r>
              <a:rPr lang="es-CO" dirty="0" err="1"/>
              <a:t>For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0711799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Estructura Repetitiva – Repetir Hasta (do </a:t>
            </a:r>
            <a:r>
              <a:rPr lang="es-CO" dirty="0" err="1"/>
              <a:t>While</a:t>
            </a:r>
            <a:r>
              <a:rPr lang="es-CO" dirty="0"/>
              <a:t>)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682389" y="2067206"/>
            <a:ext cx="540451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Se usa para implementar ciclos y su control se basa en una condición que se debe validar al final del conjunto de instrucciones que se van a repetir en cada iteración. La diferencia con Mientras que, es que el conjunto de instrucciones se ejecuta siempre la primera vez</a:t>
            </a:r>
          </a:p>
          <a:p>
            <a:endParaRPr lang="es-CO" dirty="0"/>
          </a:p>
          <a:p>
            <a:r>
              <a:rPr lang="es-CO" dirty="0"/>
              <a:t>Se compone 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u="sng" dirty="0"/>
              <a:t>Condición</a:t>
            </a:r>
            <a:r>
              <a:rPr lang="es-CO" dirty="0"/>
              <a:t>: Comparación lógica que mientras sea  falsa, se procederá a la ejecución del conjunto de instrucciones que se van a repetir. Cuando el resultado de la condición sea verdadero, el ciclo terminará y se ejecutará la instrucción  después de la validación de la condición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u="sng" dirty="0"/>
              <a:t>Conjunto de Instrucciones</a:t>
            </a:r>
            <a:r>
              <a:rPr lang="es-CO" dirty="0"/>
              <a:t> que se repetirán en cada iteración del ciclo.</a:t>
            </a:r>
          </a:p>
        </p:txBody>
      </p:sp>
      <p:sp>
        <p:nvSpPr>
          <p:cNvPr id="4" name="3 CuadroTexto"/>
          <p:cNvSpPr txBox="1"/>
          <p:nvPr/>
        </p:nvSpPr>
        <p:spPr>
          <a:xfrm>
            <a:off x="7290180" y="2526852"/>
            <a:ext cx="54045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Pseudocódigo</a:t>
            </a:r>
          </a:p>
          <a:p>
            <a:endParaRPr lang="es-CO" dirty="0"/>
          </a:p>
          <a:p>
            <a:r>
              <a:rPr lang="es-CO" dirty="0"/>
              <a:t>Repetir</a:t>
            </a:r>
          </a:p>
          <a:p>
            <a:r>
              <a:rPr lang="es-CO" dirty="0"/>
              <a:t>	Instrucción(es) mientras la condición es verdadera</a:t>
            </a:r>
          </a:p>
          <a:p>
            <a:r>
              <a:rPr lang="es-CO" dirty="0"/>
              <a:t>Hasta  &lt;Condición&gt;</a:t>
            </a:r>
          </a:p>
          <a:p>
            <a:endParaRPr lang="es-CO" dirty="0"/>
          </a:p>
          <a:p>
            <a:endParaRPr lang="es-CO" dirty="0"/>
          </a:p>
        </p:txBody>
      </p:sp>
      <p:sp>
        <p:nvSpPr>
          <p:cNvPr id="5" name="4 Hexágono"/>
          <p:cNvSpPr/>
          <p:nvPr/>
        </p:nvSpPr>
        <p:spPr>
          <a:xfrm>
            <a:off x="9292604" y="5544664"/>
            <a:ext cx="1978926" cy="544441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dirty="0">
                <a:solidFill>
                  <a:schemeClr val="tx1"/>
                </a:solidFill>
              </a:rPr>
              <a:t>Repetir hasta  &lt;Condición&gt;</a:t>
            </a:r>
          </a:p>
        </p:txBody>
      </p:sp>
      <p:sp>
        <p:nvSpPr>
          <p:cNvPr id="6" name="5 Rectángulo"/>
          <p:cNvSpPr/>
          <p:nvPr/>
        </p:nvSpPr>
        <p:spPr>
          <a:xfrm>
            <a:off x="9487978" y="4884314"/>
            <a:ext cx="1637731" cy="3957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dirty="0">
                <a:solidFill>
                  <a:schemeClr val="tx1"/>
                </a:solidFill>
              </a:rPr>
              <a:t>Conjunto de instrucciones</a:t>
            </a:r>
          </a:p>
        </p:txBody>
      </p:sp>
      <p:sp>
        <p:nvSpPr>
          <p:cNvPr id="13" name="12 CuadroTexto"/>
          <p:cNvSpPr txBox="1"/>
          <p:nvPr/>
        </p:nvSpPr>
        <p:spPr>
          <a:xfrm>
            <a:off x="11621966" y="5984966"/>
            <a:ext cx="31611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s-CO" dirty="0"/>
              <a:t>V</a:t>
            </a:r>
          </a:p>
        </p:txBody>
      </p:sp>
      <p:sp>
        <p:nvSpPr>
          <p:cNvPr id="14" name="13 CuadroTexto"/>
          <p:cNvSpPr txBox="1"/>
          <p:nvPr/>
        </p:nvSpPr>
        <p:spPr>
          <a:xfrm>
            <a:off x="8775511" y="5116323"/>
            <a:ext cx="29046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s-CO" dirty="0"/>
              <a:t>F</a:t>
            </a:r>
          </a:p>
        </p:txBody>
      </p:sp>
      <p:sp>
        <p:nvSpPr>
          <p:cNvPr id="15" name="14 Elipse"/>
          <p:cNvSpPr/>
          <p:nvPr/>
        </p:nvSpPr>
        <p:spPr>
          <a:xfrm>
            <a:off x="10204032" y="6403382"/>
            <a:ext cx="245267" cy="23799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16 Elipse"/>
          <p:cNvSpPr/>
          <p:nvPr/>
        </p:nvSpPr>
        <p:spPr>
          <a:xfrm>
            <a:off x="10186729" y="4421697"/>
            <a:ext cx="245267" cy="23799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9" name="18 Conector angular"/>
          <p:cNvCxnSpPr>
            <a:stCxn id="5" idx="0"/>
            <a:endCxn id="15" idx="6"/>
          </p:cNvCxnSpPr>
          <p:nvPr/>
        </p:nvCxnSpPr>
        <p:spPr>
          <a:xfrm flipH="1">
            <a:off x="10449299" y="5816885"/>
            <a:ext cx="822231" cy="705495"/>
          </a:xfrm>
          <a:prstGeom prst="bentConnector3">
            <a:avLst>
              <a:gd name="adj1" fmla="val -27802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20 Conector recto de flecha"/>
          <p:cNvCxnSpPr>
            <a:endCxn id="15" idx="0"/>
          </p:cNvCxnSpPr>
          <p:nvPr/>
        </p:nvCxnSpPr>
        <p:spPr>
          <a:xfrm>
            <a:off x="10326666" y="6089105"/>
            <a:ext cx="0" cy="31427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23 Conector angular"/>
          <p:cNvCxnSpPr>
            <a:stCxn id="5" idx="3"/>
            <a:endCxn id="17" idx="2"/>
          </p:cNvCxnSpPr>
          <p:nvPr/>
        </p:nvCxnSpPr>
        <p:spPr>
          <a:xfrm rot="10800000" flipH="1">
            <a:off x="9292603" y="4540695"/>
            <a:ext cx="894125" cy="1276190"/>
          </a:xfrm>
          <a:prstGeom prst="bentConnector3">
            <a:avLst>
              <a:gd name="adj1" fmla="val -71358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26 Conector recto de flecha"/>
          <p:cNvCxnSpPr>
            <a:stCxn id="17" idx="4"/>
            <a:endCxn id="6" idx="0"/>
          </p:cNvCxnSpPr>
          <p:nvPr/>
        </p:nvCxnSpPr>
        <p:spPr>
          <a:xfrm flipH="1">
            <a:off x="10306844" y="4659692"/>
            <a:ext cx="2519" cy="22462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30 Conector recto de flecha"/>
          <p:cNvCxnSpPr>
            <a:stCxn id="6" idx="2"/>
          </p:cNvCxnSpPr>
          <p:nvPr/>
        </p:nvCxnSpPr>
        <p:spPr>
          <a:xfrm>
            <a:off x="10306844" y="5280099"/>
            <a:ext cx="2519" cy="26456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34 Conector recto de flecha"/>
          <p:cNvCxnSpPr>
            <a:endCxn id="17" idx="0"/>
          </p:cNvCxnSpPr>
          <p:nvPr/>
        </p:nvCxnSpPr>
        <p:spPr>
          <a:xfrm flipH="1">
            <a:off x="10309363" y="4121624"/>
            <a:ext cx="17303" cy="30007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482633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247DB3-084F-47F1-99D1-8D6A367FD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Ciclo do - </a:t>
            </a:r>
            <a:r>
              <a:rPr lang="es-CO" dirty="0" err="1"/>
              <a:t>while</a:t>
            </a:r>
            <a:endParaRPr lang="es-CO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8C14CBF-696C-4A34-9396-9325CFEC1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655" y="1643398"/>
            <a:ext cx="6829425" cy="501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5608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 Título"/>
          <p:cNvSpPr txBox="1">
            <a:spLocks/>
          </p:cNvSpPr>
          <p:nvPr/>
        </p:nvSpPr>
        <p:spPr>
          <a:xfrm>
            <a:off x="949960" y="413809"/>
            <a:ext cx="10855353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Estructuras Repetitivas - Codificación</a:t>
            </a:r>
          </a:p>
        </p:txBody>
      </p:sp>
      <p:sp>
        <p:nvSpPr>
          <p:cNvPr id="6" name="Rectángulo 5"/>
          <p:cNvSpPr/>
          <p:nvPr/>
        </p:nvSpPr>
        <p:spPr>
          <a:xfrm>
            <a:off x="3934815" y="2170808"/>
            <a:ext cx="6234545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C#</a:t>
            </a:r>
          </a:p>
          <a:p>
            <a:endParaRPr lang="en-US" dirty="0"/>
          </a:p>
          <a:p>
            <a:r>
              <a:rPr lang="es-CO" dirty="0" err="1"/>
              <a:t>while</a:t>
            </a:r>
            <a:r>
              <a:rPr lang="es-CO" dirty="0"/>
              <a:t> (condición) {</a:t>
            </a:r>
          </a:p>
          <a:p>
            <a:r>
              <a:rPr lang="es-CO" dirty="0"/>
              <a:t>  /*Instrucciones;*/</a:t>
            </a:r>
          </a:p>
          <a:p>
            <a:r>
              <a:rPr lang="es-CO" dirty="0"/>
              <a:t>}</a:t>
            </a:r>
            <a:endParaRPr lang="en-US" dirty="0"/>
          </a:p>
          <a:p>
            <a:endParaRPr lang="en-US" dirty="0"/>
          </a:p>
          <a:p>
            <a:r>
              <a:rPr lang="nn-NO" dirty="0"/>
              <a:t>for (</a:t>
            </a:r>
            <a:r>
              <a:rPr lang="es-ES" dirty="0"/>
              <a:t>expresión Inicial; condición;</a:t>
            </a:r>
            <a:r>
              <a:rPr lang="es-ES" sz="1600" dirty="0"/>
              <a:t> </a:t>
            </a:r>
            <a:r>
              <a:rPr lang="es-ES" sz="1400" dirty="0"/>
              <a:t>incremento/decremento en cada vuelta</a:t>
            </a:r>
            <a:r>
              <a:rPr lang="nn-NO" dirty="0"/>
              <a:t>){</a:t>
            </a:r>
          </a:p>
          <a:p>
            <a:r>
              <a:rPr lang="nn-NO" dirty="0"/>
              <a:t> /*Instrucciones; */</a:t>
            </a:r>
          </a:p>
          <a:p>
            <a:r>
              <a:rPr lang="nn-NO" dirty="0"/>
              <a:t>} </a:t>
            </a:r>
            <a:br>
              <a:rPr lang="nn-NO" dirty="0"/>
            </a:br>
            <a:endParaRPr lang="en-US" dirty="0"/>
          </a:p>
          <a:p>
            <a:endParaRPr lang="en-US" dirty="0"/>
          </a:p>
          <a:p>
            <a:r>
              <a:rPr lang="en-US" dirty="0"/>
              <a:t>do {</a:t>
            </a:r>
          </a:p>
          <a:p>
            <a:r>
              <a:rPr lang="en-US" dirty="0"/>
              <a:t>            /*</a:t>
            </a:r>
            <a:r>
              <a:rPr lang="en-US" dirty="0" err="1"/>
              <a:t>Instrucciones</a:t>
            </a:r>
            <a:r>
              <a:rPr lang="en-US" dirty="0"/>
              <a:t>;*/</a:t>
            </a:r>
          </a:p>
          <a:p>
            <a:r>
              <a:rPr lang="en-US" dirty="0"/>
              <a:t>        } while (</a:t>
            </a:r>
            <a:r>
              <a:rPr lang="en-US" dirty="0" err="1"/>
              <a:t>condición</a:t>
            </a:r>
            <a:r>
              <a:rPr lang="en-US" dirty="0"/>
              <a:t>);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7617415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1A38FD-FEF0-446E-9796-07E8AFF9A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Manejo de archivos de texto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3CC4851-072D-4735-B73C-69E7A6A7F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091" y="2127082"/>
            <a:ext cx="9569180" cy="483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437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 Título"/>
          <p:cNvSpPr txBox="1">
            <a:spLocks/>
          </p:cNvSpPr>
          <p:nvPr/>
        </p:nvSpPr>
        <p:spPr>
          <a:xfrm>
            <a:off x="949960" y="413809"/>
            <a:ext cx="10855353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Arreglos</a:t>
            </a:r>
          </a:p>
        </p:txBody>
      </p:sp>
      <p:sp>
        <p:nvSpPr>
          <p:cNvPr id="4" name="Rectángulo 3"/>
          <p:cNvSpPr/>
          <p:nvPr/>
        </p:nvSpPr>
        <p:spPr>
          <a:xfrm>
            <a:off x="949960" y="1780647"/>
            <a:ext cx="1036598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Colección de valores de un mismo tipo representados por una misma variable. Se puede acceder a cada valor independientemente.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Sirven para optimizar soluciones a problemas relacionados con el manejo de muchas variables que se refieren a datos similares.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Por ejemplo si tuviéramos la necesidad de almacenar las notas de un curso con 20 estudiantes, necesitaríamos 20 variables.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Para obtener la información contenido en un arreglo se requiere un índice, el cual distinguirá la posición de cada dato dentro del arreglo.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Pertenecen a las estructuras estáticas y dependiendo de su dimensión, se denominan 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/>
              <a:t>Vectores, una dimensión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/>
              <a:t>Matrices, dos dimensiones</a:t>
            </a:r>
          </a:p>
        </p:txBody>
      </p:sp>
    </p:spTree>
    <p:extLst>
      <p:ext uri="{BB962C8B-B14F-4D97-AF65-F5344CB8AC3E}">
        <p14:creationId xmlns:p14="http://schemas.microsoft.com/office/powerpoint/2010/main" val="204161134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 Título"/>
          <p:cNvSpPr txBox="1">
            <a:spLocks/>
          </p:cNvSpPr>
          <p:nvPr/>
        </p:nvSpPr>
        <p:spPr>
          <a:xfrm>
            <a:off x="949960" y="413809"/>
            <a:ext cx="10855353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Arreglos - Vectores</a:t>
            </a:r>
          </a:p>
        </p:txBody>
      </p:sp>
      <p:graphicFrame>
        <p:nvGraphicFramePr>
          <p:cNvPr id="4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2270525"/>
              </p:ext>
            </p:extLst>
          </p:nvPr>
        </p:nvGraphicFramePr>
        <p:xfrm>
          <a:off x="2896700" y="6097499"/>
          <a:ext cx="9211730" cy="402336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921173">
                  <a:extLst>
                    <a:ext uri="{9D8B030D-6E8A-4147-A177-3AD203B41FA5}">
                      <a16:colId xmlns:a16="http://schemas.microsoft.com/office/drawing/2014/main" val="2954820523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382231687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1191387090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3090672572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2920691010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3650890316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1875920729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3745482616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280813118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22820441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10.1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9.9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10.5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10.2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10.0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9.8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10.6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10.4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10.3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9.7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6542881"/>
                  </a:ext>
                </a:extLst>
              </a:tr>
            </a:tbl>
          </a:graphicData>
        </a:graphic>
      </p:graphicFrame>
      <p:sp>
        <p:nvSpPr>
          <p:cNvPr id="6" name="CuadroTexto 5"/>
          <p:cNvSpPr txBox="1"/>
          <p:nvPr/>
        </p:nvSpPr>
        <p:spPr>
          <a:xfrm>
            <a:off x="1444582" y="4544814"/>
            <a:ext cx="22054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>
                <a:solidFill>
                  <a:srgbClr val="FF0000"/>
                </a:solidFill>
              </a:rPr>
              <a:t>Nombre:</a:t>
            </a:r>
            <a:r>
              <a:rPr lang="es-CO" dirty="0"/>
              <a:t>VMedT1</a:t>
            </a:r>
          </a:p>
          <a:p>
            <a:r>
              <a:rPr lang="es-CO" dirty="0">
                <a:solidFill>
                  <a:srgbClr val="FF0000"/>
                </a:solidFill>
              </a:rPr>
              <a:t>Tipo de datos: </a:t>
            </a:r>
            <a:r>
              <a:rPr lang="es-CO" dirty="0"/>
              <a:t>Doble</a:t>
            </a:r>
          </a:p>
          <a:p>
            <a:r>
              <a:rPr lang="es-CO" dirty="0">
                <a:solidFill>
                  <a:srgbClr val="FF0000"/>
                </a:solidFill>
              </a:rPr>
              <a:t>Tamaño:</a:t>
            </a:r>
            <a:r>
              <a:rPr lang="es-CO" dirty="0"/>
              <a:t>10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2896700" y="6529663"/>
            <a:ext cx="885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VMedT1(1)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3904123" y="6529663"/>
            <a:ext cx="885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VMedT1(2)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4816544" y="6529663"/>
            <a:ext cx="885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VMedT1(3)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11309813" y="6529663"/>
            <a:ext cx="9637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VMedT1(10)</a:t>
            </a:r>
          </a:p>
        </p:txBody>
      </p:sp>
      <p:sp>
        <p:nvSpPr>
          <p:cNvPr id="11" name="CuadroTexto 10"/>
          <p:cNvSpPr txBox="1"/>
          <p:nvPr/>
        </p:nvSpPr>
        <p:spPr>
          <a:xfrm>
            <a:off x="1232525" y="6572161"/>
            <a:ext cx="10624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Elementos</a:t>
            </a:r>
          </a:p>
        </p:txBody>
      </p:sp>
      <p:cxnSp>
        <p:nvCxnSpPr>
          <p:cNvPr id="13" name="Conector recto de flecha 12"/>
          <p:cNvCxnSpPr/>
          <p:nvPr/>
        </p:nvCxnSpPr>
        <p:spPr>
          <a:xfrm>
            <a:off x="2420778" y="6772215"/>
            <a:ext cx="46225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Resultado de imagen para tanque almacenamiento diese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7638" y="1604707"/>
            <a:ext cx="3843592" cy="2882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uadroTexto 13"/>
          <p:cNvSpPr txBox="1"/>
          <p:nvPr/>
        </p:nvSpPr>
        <p:spPr>
          <a:xfrm>
            <a:off x="1444582" y="2573268"/>
            <a:ext cx="45014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Supongamos que tenemos un tanque que almacena </a:t>
            </a:r>
            <a:r>
              <a:rPr lang="es-CO" dirty="0" err="1"/>
              <a:t>Diesel</a:t>
            </a:r>
            <a:r>
              <a:rPr lang="es-CO" dirty="0"/>
              <a:t>, al cual le vamos a hacer 10 mediciones y nos interesa mantener estos datos para procesarlos posteriormente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2906600" y="6741438"/>
            <a:ext cx="885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>
                <a:solidFill>
                  <a:srgbClr val="FF0000"/>
                </a:solidFill>
              </a:rPr>
              <a:t>VMedT1(0)</a:t>
            </a:r>
          </a:p>
        </p:txBody>
      </p:sp>
      <p:sp>
        <p:nvSpPr>
          <p:cNvPr id="17" name="CuadroTexto 16"/>
          <p:cNvSpPr txBox="1"/>
          <p:nvPr/>
        </p:nvSpPr>
        <p:spPr>
          <a:xfrm>
            <a:off x="3904123" y="6806662"/>
            <a:ext cx="885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>
                <a:solidFill>
                  <a:srgbClr val="FF0000"/>
                </a:solidFill>
              </a:rPr>
              <a:t>VMedT1(1)</a:t>
            </a:r>
          </a:p>
        </p:txBody>
      </p:sp>
      <p:sp>
        <p:nvSpPr>
          <p:cNvPr id="18" name="CuadroTexto 17"/>
          <p:cNvSpPr txBox="1"/>
          <p:nvPr/>
        </p:nvSpPr>
        <p:spPr>
          <a:xfrm>
            <a:off x="4816544" y="6806662"/>
            <a:ext cx="885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>
                <a:solidFill>
                  <a:srgbClr val="FF0000"/>
                </a:solidFill>
              </a:rPr>
              <a:t>VMedT1(2)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11309813" y="6806662"/>
            <a:ext cx="885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>
                <a:solidFill>
                  <a:srgbClr val="FF0000"/>
                </a:solidFill>
              </a:rPr>
              <a:t>VMedT1(9)</a:t>
            </a:r>
          </a:p>
        </p:txBody>
      </p:sp>
    </p:spTree>
    <p:extLst>
      <p:ext uri="{BB962C8B-B14F-4D97-AF65-F5344CB8AC3E}">
        <p14:creationId xmlns:p14="http://schemas.microsoft.com/office/powerpoint/2010/main" val="24893470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4C3785-D2C0-44D7-B189-214EED5FA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Arreglos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6E53EB-8661-4512-A0A7-1D00BD33CE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/>
              <a:t>Ejercicio:</a:t>
            </a:r>
          </a:p>
          <a:p>
            <a:pPr lvl="1"/>
            <a:r>
              <a:rPr lang="es-CO" dirty="0"/>
              <a:t>Diseñar un algoritmo para calcular el promedio de las muestras recogidas para ese tanque</a:t>
            </a:r>
          </a:p>
          <a:p>
            <a:pPr lvl="1"/>
            <a:r>
              <a:rPr lang="es-CO" dirty="0"/>
              <a:t>Hacer el pseudocódigo</a:t>
            </a:r>
          </a:p>
          <a:p>
            <a:pPr lvl="1"/>
            <a:r>
              <a:rPr lang="es-CO" dirty="0"/>
              <a:t>Hacer el diagrama de flujo</a:t>
            </a:r>
          </a:p>
        </p:txBody>
      </p:sp>
    </p:spTree>
    <p:extLst>
      <p:ext uri="{BB962C8B-B14F-4D97-AF65-F5344CB8AC3E}">
        <p14:creationId xmlns:p14="http://schemas.microsoft.com/office/powerpoint/2010/main" val="253389957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 Título"/>
          <p:cNvSpPr txBox="1">
            <a:spLocks/>
          </p:cNvSpPr>
          <p:nvPr/>
        </p:nvSpPr>
        <p:spPr>
          <a:xfrm>
            <a:off x="949960" y="413809"/>
            <a:ext cx="10855353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Arreglos - Vectores</a:t>
            </a:r>
          </a:p>
        </p:txBody>
      </p:sp>
      <p:sp>
        <p:nvSpPr>
          <p:cNvPr id="4" name="Rectángulo 3"/>
          <p:cNvSpPr/>
          <p:nvPr/>
        </p:nvSpPr>
        <p:spPr>
          <a:xfrm>
            <a:off x="2239052" y="2726240"/>
            <a:ext cx="8277168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>
                <a:solidFill>
                  <a:srgbClr val="FF0000"/>
                </a:solidFill>
              </a:rPr>
              <a:t>C#</a:t>
            </a:r>
          </a:p>
          <a:p>
            <a:endParaRPr lang="es-CO" dirty="0"/>
          </a:p>
          <a:p>
            <a:r>
              <a:rPr lang="es-CO" dirty="0"/>
              <a:t>Declaración: </a:t>
            </a:r>
          </a:p>
          <a:p>
            <a:r>
              <a:rPr lang="es-CO" dirty="0"/>
              <a:t>Tipo [] nombre; </a:t>
            </a:r>
          </a:p>
          <a:p>
            <a:endParaRPr lang="es-CO" dirty="0"/>
          </a:p>
          <a:p>
            <a:r>
              <a:rPr lang="es-CO" dirty="0"/>
              <a:t>Creación:</a:t>
            </a:r>
          </a:p>
          <a:p>
            <a:r>
              <a:rPr lang="es-CO" dirty="0" err="1"/>
              <a:t>int</a:t>
            </a:r>
            <a:r>
              <a:rPr lang="es-CO" dirty="0"/>
              <a:t> [] VMedT1 = new </a:t>
            </a:r>
            <a:r>
              <a:rPr lang="es-CO" dirty="0" err="1"/>
              <a:t>int</a:t>
            </a:r>
            <a:r>
              <a:rPr lang="es-CO" dirty="0"/>
              <a:t>[10];</a:t>
            </a:r>
          </a:p>
          <a:p>
            <a:endParaRPr lang="es-CO" dirty="0"/>
          </a:p>
          <a:p>
            <a:r>
              <a:rPr lang="es-CO" dirty="0"/>
              <a:t>Asignación</a:t>
            </a:r>
          </a:p>
          <a:p>
            <a:r>
              <a:rPr lang="es-CO" dirty="0"/>
              <a:t>VMedT1[0] = 10;</a:t>
            </a:r>
          </a:p>
          <a:p>
            <a:endParaRPr lang="es-CO" dirty="0"/>
          </a:p>
          <a:p>
            <a:r>
              <a:rPr lang="es-CO" dirty="0"/>
              <a:t>Definición con asignación</a:t>
            </a:r>
          </a:p>
          <a:p>
            <a:r>
              <a:rPr lang="en-US" dirty="0" err="1"/>
              <a:t>int</a:t>
            </a:r>
            <a:r>
              <a:rPr lang="en-US" dirty="0"/>
              <a:t> VMedT1[]= new </a:t>
            </a:r>
            <a:r>
              <a:rPr lang="en-US" dirty="0" err="1"/>
              <a:t>int</a:t>
            </a:r>
            <a:r>
              <a:rPr lang="en-US" dirty="0"/>
              <a:t>[] {10,9,10,10,10,9,10,10,10,9};</a:t>
            </a:r>
            <a:r>
              <a:rPr lang="es-CO" dirty="0"/>
              <a:t> </a:t>
            </a:r>
          </a:p>
          <a:p>
            <a:endParaRPr lang="es-CO" dirty="0"/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279094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04C554-1B58-435E-9E9C-5D5D7B4C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37" y="325319"/>
            <a:ext cx="10476120" cy="1502305"/>
          </a:xfrm>
        </p:spPr>
        <p:txBody>
          <a:bodyPr/>
          <a:lstStyle/>
          <a:p>
            <a:r>
              <a:rPr lang="es-ES" dirty="0"/>
              <a:t>Acuerdos para el curso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31140E7-010D-47CD-B1A5-55729F49E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0899" y="2487381"/>
            <a:ext cx="5985142" cy="3346260"/>
          </a:xfrm>
        </p:spPr>
        <p:txBody>
          <a:bodyPr>
            <a:normAutofit fontScale="85000" lnSpcReduction="20000"/>
          </a:bodyPr>
          <a:lstStyle/>
          <a:p>
            <a:r>
              <a:rPr lang="es-ES" dirty="0"/>
              <a:t>Evitar Distracciones</a:t>
            </a:r>
          </a:p>
          <a:p>
            <a:r>
              <a:rPr lang="es-ES" dirty="0"/>
              <a:t>Cumplimiento del horario de clases y las evaluaciones</a:t>
            </a:r>
          </a:p>
          <a:p>
            <a:r>
              <a:rPr lang="es-ES" dirty="0"/>
              <a:t>Participación en los trabajos y las exposiciones</a:t>
            </a:r>
          </a:p>
          <a:p>
            <a:r>
              <a:rPr lang="es-ES" dirty="0"/>
              <a:t>Calidad en el trabajo</a:t>
            </a:r>
          </a:p>
          <a:p>
            <a:pPr lvl="1"/>
            <a:r>
              <a:rPr lang="es-ES" dirty="0"/>
              <a:t>Contenido</a:t>
            </a:r>
          </a:p>
          <a:p>
            <a:pPr lvl="1"/>
            <a:r>
              <a:rPr lang="es-ES" dirty="0"/>
              <a:t>Ortografía</a:t>
            </a:r>
          </a:p>
          <a:p>
            <a:pPr lvl="1"/>
            <a:r>
              <a:rPr lang="es-ES" dirty="0"/>
              <a:t>Ir más allá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FA1D9C8-5917-4AB1-9B14-162A07E59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5</a:t>
            </a:fld>
            <a:endParaRPr lang="es-CO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1B204A2-D8D7-42B9-9D98-8966C5CBB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9446" y="2798020"/>
            <a:ext cx="4477255" cy="243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35534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 Título"/>
          <p:cNvSpPr txBox="1">
            <a:spLocks/>
          </p:cNvSpPr>
          <p:nvPr/>
        </p:nvSpPr>
        <p:spPr>
          <a:xfrm>
            <a:off x="949960" y="413809"/>
            <a:ext cx="10855353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Arreglos - Matrices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949960" y="1664098"/>
            <a:ext cx="56364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/>
              <a:t>Y si tenemos 5 tanques que almacenan </a:t>
            </a:r>
            <a:r>
              <a:rPr lang="es-CO" sz="2000" dirty="0" err="1"/>
              <a:t>Diesel</a:t>
            </a:r>
            <a:r>
              <a:rPr lang="es-CO" sz="2000" dirty="0"/>
              <a:t>, y les vamos a hacer 10 mediciones?</a:t>
            </a:r>
          </a:p>
          <a:p>
            <a:r>
              <a:rPr lang="es-CO" sz="2000" dirty="0"/>
              <a:t>Creamos 50 variables?</a:t>
            </a:r>
          </a:p>
          <a:p>
            <a:r>
              <a:rPr lang="es-CO" sz="2000" dirty="0"/>
              <a:t>Creamos 5 vectores de 10 posiciones?</a:t>
            </a:r>
          </a:p>
        </p:txBody>
      </p:sp>
      <p:pic>
        <p:nvPicPr>
          <p:cNvPr id="8" name="Picture 2" descr="Resultado de imagen para tanque almacenamiento diesel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3894" y="1916114"/>
            <a:ext cx="1198210" cy="898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ángulo 9"/>
          <p:cNvSpPr/>
          <p:nvPr/>
        </p:nvSpPr>
        <p:spPr>
          <a:xfrm>
            <a:off x="1268213" y="3096278"/>
            <a:ext cx="38280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/>
              <a:t>Utilicemos mejor una matriz… Tamaño(orden): 5 filas x 10 columnas</a:t>
            </a:r>
          </a:p>
        </p:txBody>
      </p:sp>
      <p:graphicFrame>
        <p:nvGraphicFramePr>
          <p:cNvPr id="11" name="Tabla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549906"/>
              </p:ext>
            </p:extLst>
          </p:nvPr>
        </p:nvGraphicFramePr>
        <p:xfrm>
          <a:off x="3766239" y="4815314"/>
          <a:ext cx="9211730" cy="21762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21173">
                  <a:extLst>
                    <a:ext uri="{9D8B030D-6E8A-4147-A177-3AD203B41FA5}">
                      <a16:colId xmlns:a16="http://schemas.microsoft.com/office/drawing/2014/main" val="98248048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1709411564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1079942787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704585310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969645807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3784358248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1049405672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679646869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3027899000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22168873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CO" sz="1200" dirty="0" err="1"/>
                        <a:t>MxMedTqe</a:t>
                      </a:r>
                      <a:r>
                        <a:rPr lang="es-CO" sz="1200" dirty="0"/>
                        <a:t>[0][0]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718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7972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CO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MxMedTqe</a:t>
                      </a:r>
                      <a:r>
                        <a:rPr kumimoji="0" lang="es-CO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[2][3]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0010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CO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MxMedTqe</a:t>
                      </a:r>
                      <a:r>
                        <a:rPr kumimoji="0" lang="es-CO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[3][6]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7027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0156429"/>
                  </a:ext>
                </a:extLst>
              </a:tr>
            </a:tbl>
          </a:graphicData>
        </a:graphic>
      </p:graphicFrame>
      <p:pic>
        <p:nvPicPr>
          <p:cNvPr id="12" name="Picture 2" descr="Resultado de imagen para tanque almacenamiento diesel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0118" y="1944333"/>
            <a:ext cx="1198210" cy="898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Resultado de imagen para tanque almacenamiento diesel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6342" y="1958443"/>
            <a:ext cx="1198210" cy="898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Resultado de imagen para tanque almacenamiento diesel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223" y="2933389"/>
            <a:ext cx="1198210" cy="898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Resultado de imagen para tanque almacenamiento diesel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4422" y="2916385"/>
            <a:ext cx="1198210" cy="898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ángulo 15"/>
          <p:cNvSpPr/>
          <p:nvPr/>
        </p:nvSpPr>
        <p:spPr>
          <a:xfrm>
            <a:off x="949960" y="3762367"/>
            <a:ext cx="2518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 err="1">
                <a:solidFill>
                  <a:srgbClr val="FF0000"/>
                </a:solidFill>
              </a:rPr>
              <a:t>Nombre:</a:t>
            </a:r>
            <a:r>
              <a:rPr lang="es-CO" dirty="0" err="1"/>
              <a:t>MxMedTqe</a:t>
            </a:r>
            <a:endParaRPr lang="es-CO" dirty="0"/>
          </a:p>
          <a:p>
            <a:r>
              <a:rPr lang="es-CO" dirty="0">
                <a:solidFill>
                  <a:srgbClr val="FF0000"/>
                </a:solidFill>
              </a:rPr>
              <a:t>Tipo de datos: </a:t>
            </a:r>
            <a:r>
              <a:rPr lang="es-CO" dirty="0"/>
              <a:t>Doble</a:t>
            </a:r>
          </a:p>
          <a:p>
            <a:r>
              <a:rPr lang="es-CO" dirty="0">
                <a:solidFill>
                  <a:srgbClr val="FF0000"/>
                </a:solidFill>
              </a:rPr>
              <a:t>Tamaño: </a:t>
            </a:r>
            <a:r>
              <a:rPr lang="es-CO" dirty="0"/>
              <a:t>5x10</a:t>
            </a:r>
          </a:p>
        </p:txBody>
      </p:sp>
      <p:sp>
        <p:nvSpPr>
          <p:cNvPr id="17" name="CuadroTexto 16"/>
          <p:cNvSpPr txBox="1"/>
          <p:nvPr/>
        </p:nvSpPr>
        <p:spPr>
          <a:xfrm>
            <a:off x="923828" y="4815314"/>
            <a:ext cx="1875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Tanque 1, Id Fila 0</a:t>
            </a:r>
          </a:p>
        </p:txBody>
      </p:sp>
      <p:sp>
        <p:nvSpPr>
          <p:cNvPr id="18" name="CuadroTexto 17"/>
          <p:cNvSpPr txBox="1"/>
          <p:nvPr/>
        </p:nvSpPr>
        <p:spPr>
          <a:xfrm>
            <a:off x="935695" y="5232146"/>
            <a:ext cx="1875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Tanque 2, Id Fila 1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935695" y="5634627"/>
            <a:ext cx="1875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Tanque 3, Id Fila 2</a:t>
            </a:r>
          </a:p>
        </p:txBody>
      </p:sp>
      <p:sp>
        <p:nvSpPr>
          <p:cNvPr id="20" name="CuadroTexto 19"/>
          <p:cNvSpPr txBox="1"/>
          <p:nvPr/>
        </p:nvSpPr>
        <p:spPr>
          <a:xfrm>
            <a:off x="935695" y="6423028"/>
            <a:ext cx="1875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Tanque 5, Id Fila 4</a:t>
            </a:r>
          </a:p>
        </p:txBody>
      </p:sp>
      <p:sp>
        <p:nvSpPr>
          <p:cNvPr id="21" name="CuadroTexto 20"/>
          <p:cNvSpPr txBox="1"/>
          <p:nvPr/>
        </p:nvSpPr>
        <p:spPr>
          <a:xfrm>
            <a:off x="935695" y="6052029"/>
            <a:ext cx="1875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Tanque 4, Id Fila 3</a:t>
            </a:r>
          </a:p>
        </p:txBody>
      </p:sp>
      <p:sp>
        <p:nvSpPr>
          <p:cNvPr id="22" name="Rectángulo 21"/>
          <p:cNvSpPr/>
          <p:nvPr/>
        </p:nvSpPr>
        <p:spPr>
          <a:xfrm rot="19988253">
            <a:off x="3804632" y="4026479"/>
            <a:ext cx="11476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1ra Medición</a:t>
            </a:r>
          </a:p>
          <a:p>
            <a:r>
              <a:rPr lang="es-CO" sz="1400" dirty="0"/>
              <a:t>Id Columna 0</a:t>
            </a:r>
          </a:p>
        </p:txBody>
      </p:sp>
      <p:sp>
        <p:nvSpPr>
          <p:cNvPr id="23" name="Rectángulo 22"/>
          <p:cNvSpPr/>
          <p:nvPr/>
        </p:nvSpPr>
        <p:spPr>
          <a:xfrm rot="19988253">
            <a:off x="4706678" y="4068337"/>
            <a:ext cx="11833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2da Medición</a:t>
            </a:r>
          </a:p>
          <a:p>
            <a:r>
              <a:rPr lang="es-CO" sz="1400" dirty="0"/>
              <a:t>Id Columna 1</a:t>
            </a:r>
          </a:p>
        </p:txBody>
      </p:sp>
      <p:sp>
        <p:nvSpPr>
          <p:cNvPr id="24" name="Rectángulo 23"/>
          <p:cNvSpPr/>
          <p:nvPr/>
        </p:nvSpPr>
        <p:spPr>
          <a:xfrm rot="19988253">
            <a:off x="5687145" y="4085968"/>
            <a:ext cx="11476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3ra Medición</a:t>
            </a:r>
          </a:p>
          <a:p>
            <a:r>
              <a:rPr lang="es-CO" sz="1400" dirty="0"/>
              <a:t>Id Columna 2</a:t>
            </a:r>
          </a:p>
        </p:txBody>
      </p:sp>
      <p:sp>
        <p:nvSpPr>
          <p:cNvPr id="25" name="Rectángulo 24"/>
          <p:cNvSpPr/>
          <p:nvPr/>
        </p:nvSpPr>
        <p:spPr>
          <a:xfrm rot="19988253">
            <a:off x="6680244" y="4147704"/>
            <a:ext cx="114749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4ta Medición</a:t>
            </a:r>
          </a:p>
          <a:p>
            <a:r>
              <a:rPr lang="es-CO" sz="1400" dirty="0"/>
              <a:t>Id Columna 3</a:t>
            </a:r>
          </a:p>
        </p:txBody>
      </p:sp>
      <p:sp>
        <p:nvSpPr>
          <p:cNvPr id="26" name="Rectángulo 25"/>
          <p:cNvSpPr/>
          <p:nvPr/>
        </p:nvSpPr>
        <p:spPr>
          <a:xfrm rot="19988253">
            <a:off x="7551824" y="4169889"/>
            <a:ext cx="114749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5ta Medición</a:t>
            </a:r>
          </a:p>
          <a:p>
            <a:r>
              <a:rPr lang="es-CO" sz="1400" dirty="0"/>
              <a:t>Id Columna 4</a:t>
            </a:r>
          </a:p>
        </p:txBody>
      </p:sp>
      <p:sp>
        <p:nvSpPr>
          <p:cNvPr id="27" name="Rectángulo 26"/>
          <p:cNvSpPr/>
          <p:nvPr/>
        </p:nvSpPr>
        <p:spPr>
          <a:xfrm rot="19988253">
            <a:off x="8432182" y="4145631"/>
            <a:ext cx="114749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6ta Medición</a:t>
            </a:r>
          </a:p>
          <a:p>
            <a:r>
              <a:rPr lang="es-CO" sz="1400" dirty="0"/>
              <a:t>Id Columna 5</a:t>
            </a:r>
          </a:p>
        </p:txBody>
      </p:sp>
      <p:sp>
        <p:nvSpPr>
          <p:cNvPr id="28" name="Rectángulo 27"/>
          <p:cNvSpPr/>
          <p:nvPr/>
        </p:nvSpPr>
        <p:spPr>
          <a:xfrm rot="19988253">
            <a:off x="9330372" y="4106498"/>
            <a:ext cx="123142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7ma Medición</a:t>
            </a:r>
          </a:p>
          <a:p>
            <a:r>
              <a:rPr lang="es-CO" sz="1400" dirty="0"/>
              <a:t>Id Columna 6</a:t>
            </a:r>
          </a:p>
        </p:txBody>
      </p:sp>
      <p:sp>
        <p:nvSpPr>
          <p:cNvPr id="29" name="Rectángulo 28"/>
          <p:cNvSpPr/>
          <p:nvPr/>
        </p:nvSpPr>
        <p:spPr>
          <a:xfrm rot="19988253">
            <a:off x="10239025" y="4126670"/>
            <a:ext cx="1167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8va Medición</a:t>
            </a:r>
          </a:p>
          <a:p>
            <a:r>
              <a:rPr lang="es-CO" sz="1400" dirty="0"/>
              <a:t>Id Columna 7</a:t>
            </a:r>
          </a:p>
        </p:txBody>
      </p:sp>
      <p:sp>
        <p:nvSpPr>
          <p:cNvPr id="30" name="Rectángulo 29"/>
          <p:cNvSpPr/>
          <p:nvPr/>
        </p:nvSpPr>
        <p:spPr>
          <a:xfrm rot="19988253">
            <a:off x="11288817" y="4090545"/>
            <a:ext cx="11833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9na Medición</a:t>
            </a:r>
          </a:p>
          <a:p>
            <a:r>
              <a:rPr lang="es-CO" sz="1400" dirty="0"/>
              <a:t>Id Columna 8</a:t>
            </a:r>
          </a:p>
        </p:txBody>
      </p:sp>
      <p:sp>
        <p:nvSpPr>
          <p:cNvPr id="31" name="Rectángulo 30"/>
          <p:cNvSpPr/>
          <p:nvPr/>
        </p:nvSpPr>
        <p:spPr>
          <a:xfrm rot="19988253">
            <a:off x="12094807" y="4125113"/>
            <a:ext cx="13227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10ma Medición</a:t>
            </a:r>
          </a:p>
          <a:p>
            <a:r>
              <a:rPr lang="es-CO" sz="1400" dirty="0"/>
              <a:t>Id Columna 9</a:t>
            </a:r>
          </a:p>
        </p:txBody>
      </p:sp>
    </p:spTree>
    <p:extLst>
      <p:ext uri="{BB962C8B-B14F-4D97-AF65-F5344CB8AC3E}">
        <p14:creationId xmlns:p14="http://schemas.microsoft.com/office/powerpoint/2010/main" val="17897054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2842954" y="1916114"/>
            <a:ext cx="8196348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>
                <a:solidFill>
                  <a:srgbClr val="FF0000"/>
                </a:solidFill>
              </a:rPr>
              <a:t>C#</a:t>
            </a:r>
          </a:p>
          <a:p>
            <a:endParaRPr lang="es-CO" dirty="0"/>
          </a:p>
          <a:p>
            <a:r>
              <a:rPr lang="es-CO" dirty="0"/>
              <a:t>Declaración: </a:t>
            </a:r>
          </a:p>
          <a:p>
            <a:r>
              <a:rPr lang="es-CO" dirty="0"/>
              <a:t>Tipo [,] nombre; </a:t>
            </a:r>
          </a:p>
          <a:p>
            <a:endParaRPr lang="es-CO" dirty="0"/>
          </a:p>
          <a:p>
            <a:r>
              <a:rPr lang="es-CO" dirty="0"/>
              <a:t>Creación:</a:t>
            </a:r>
          </a:p>
          <a:p>
            <a:r>
              <a:rPr lang="es-CO" dirty="0" err="1"/>
              <a:t>int</a:t>
            </a:r>
            <a:r>
              <a:rPr lang="es-CO" dirty="0"/>
              <a:t> [,] </a:t>
            </a:r>
            <a:r>
              <a:rPr lang="es-CO" dirty="0" err="1"/>
              <a:t>MxMedTqe</a:t>
            </a:r>
            <a:r>
              <a:rPr lang="es-CO" dirty="0"/>
              <a:t> = new </a:t>
            </a:r>
            <a:r>
              <a:rPr lang="es-CO" dirty="0" err="1"/>
              <a:t>int</a:t>
            </a:r>
            <a:r>
              <a:rPr lang="es-CO" dirty="0"/>
              <a:t>[5, 10];</a:t>
            </a:r>
          </a:p>
          <a:p>
            <a:endParaRPr lang="es-CO" dirty="0"/>
          </a:p>
          <a:p>
            <a:r>
              <a:rPr lang="es-CO" dirty="0"/>
              <a:t>Asignación</a:t>
            </a:r>
          </a:p>
          <a:p>
            <a:r>
              <a:rPr lang="es-CO" dirty="0" err="1"/>
              <a:t>MxMedTqe</a:t>
            </a:r>
            <a:r>
              <a:rPr lang="es-CO" dirty="0"/>
              <a:t>[0,0] = 10;</a:t>
            </a:r>
          </a:p>
          <a:p>
            <a:endParaRPr lang="es-CO" dirty="0"/>
          </a:p>
          <a:p>
            <a:r>
              <a:rPr lang="es-CO" dirty="0"/>
              <a:t>Definición con asignación</a:t>
            </a:r>
          </a:p>
          <a:p>
            <a:r>
              <a:rPr lang="en-US" dirty="0" err="1"/>
              <a:t>int</a:t>
            </a:r>
            <a:r>
              <a:rPr lang="en-US" dirty="0"/>
              <a:t> </a:t>
            </a:r>
            <a:r>
              <a:rPr lang="es-CO" dirty="0" err="1"/>
              <a:t>MxMedTqe</a:t>
            </a:r>
            <a:r>
              <a:rPr lang="es-CO" dirty="0"/>
              <a:t> </a:t>
            </a:r>
            <a:r>
              <a:rPr lang="en-US" dirty="0"/>
              <a:t>[,]= new </a:t>
            </a:r>
            <a:r>
              <a:rPr lang="en-US" dirty="0" err="1"/>
              <a:t>int</a:t>
            </a:r>
            <a:r>
              <a:rPr lang="en-US" dirty="0"/>
              <a:t>[5,10] {</a:t>
            </a:r>
          </a:p>
          <a:p>
            <a:r>
              <a:rPr lang="en-US" dirty="0"/>
              <a:t>{10,9,10,10,10,9,10,10,10,9},</a:t>
            </a:r>
          </a:p>
          <a:p>
            <a:r>
              <a:rPr lang="en-US" dirty="0"/>
              <a:t>{8,7,8,8,8,7,8,8,8,7},</a:t>
            </a:r>
          </a:p>
          <a:p>
            <a:r>
              <a:rPr lang="en-US" dirty="0"/>
              <a:t>{12,11,12,11,12,11,12,12,11,12},</a:t>
            </a:r>
          </a:p>
          <a:p>
            <a:r>
              <a:rPr lang="en-US" dirty="0"/>
              <a:t>{9,10,9,9,9,10,9,10,10,9},</a:t>
            </a:r>
          </a:p>
          <a:p>
            <a:r>
              <a:rPr lang="en-US" dirty="0"/>
              <a:t>{21,19,18,19,20,18,20,20,21,21},</a:t>
            </a:r>
          </a:p>
          <a:p>
            <a:r>
              <a:rPr lang="en-US" dirty="0"/>
              <a:t>};</a:t>
            </a:r>
            <a:r>
              <a:rPr lang="es-CO" dirty="0"/>
              <a:t> </a:t>
            </a:r>
          </a:p>
        </p:txBody>
      </p:sp>
      <p:sp>
        <p:nvSpPr>
          <p:cNvPr id="5" name="1 Título"/>
          <p:cNvSpPr txBox="1">
            <a:spLocks/>
          </p:cNvSpPr>
          <p:nvPr/>
        </p:nvSpPr>
        <p:spPr>
          <a:xfrm>
            <a:off x="949960" y="413809"/>
            <a:ext cx="10855353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Arreglos - Matrices</a:t>
            </a:r>
          </a:p>
        </p:txBody>
      </p:sp>
    </p:spTree>
    <p:extLst>
      <p:ext uri="{BB962C8B-B14F-4D97-AF65-F5344CB8AC3E}">
        <p14:creationId xmlns:p14="http://schemas.microsoft.com/office/powerpoint/2010/main" val="411845045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04E658-4CCB-44A4-B18E-E530E1EE1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Arreglos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B67A394-8472-43F1-9ED0-1149B1EA4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522" y="2236957"/>
            <a:ext cx="6760829" cy="474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22901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8F42BA-67C0-48DB-929A-B6B8EB84C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Arreglos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E6CE3C7-A8C9-46D4-8911-6E09FF810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4358" y="2182523"/>
            <a:ext cx="6454440" cy="517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75986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Listas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49960" y="2069042"/>
            <a:ext cx="11917680" cy="1322551"/>
          </a:xfrm>
        </p:spPr>
        <p:txBody>
          <a:bodyPr>
            <a:normAutofit/>
          </a:bodyPr>
          <a:lstStyle/>
          <a:p>
            <a:r>
              <a:rPr lang="es-CO" sz="2800" dirty="0"/>
              <a:t>Tipo de estructuras dinámicas</a:t>
            </a:r>
          </a:p>
          <a:p>
            <a:r>
              <a:rPr lang="es-CO" sz="2800" dirty="0"/>
              <a:t>No se les define tamaño, van creciendo dinámicamente.</a:t>
            </a:r>
          </a:p>
          <a:p>
            <a:pPr marL="0" indent="0">
              <a:buNone/>
            </a:pPr>
            <a:endParaRPr lang="es-CO" sz="2800" dirty="0"/>
          </a:p>
        </p:txBody>
      </p:sp>
      <p:sp>
        <p:nvSpPr>
          <p:cNvPr id="4" name="Rectángulo 3"/>
          <p:cNvSpPr/>
          <p:nvPr/>
        </p:nvSpPr>
        <p:spPr>
          <a:xfrm>
            <a:off x="229062" y="3358342"/>
            <a:ext cx="69088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/>
              <a:t> //Crear lista (En este caso de </a:t>
            </a:r>
            <a:r>
              <a:rPr lang="es-CO" dirty="0" err="1"/>
              <a:t>Strings</a:t>
            </a:r>
            <a:r>
              <a:rPr lang="es-CO" dirty="0"/>
              <a:t>)</a:t>
            </a:r>
          </a:p>
          <a:p>
            <a:endParaRPr lang="es-CO" dirty="0"/>
          </a:p>
          <a:p>
            <a:r>
              <a:rPr lang="es-CO" dirty="0"/>
              <a:t>                </a:t>
            </a:r>
            <a:r>
              <a:rPr lang="es-CO" dirty="0" err="1"/>
              <a:t>List</a:t>
            </a:r>
            <a:r>
              <a:rPr lang="es-CO" dirty="0"/>
              <a:t>&lt;</a:t>
            </a:r>
            <a:r>
              <a:rPr lang="es-CO" dirty="0" err="1"/>
              <a:t>string</a:t>
            </a:r>
            <a:r>
              <a:rPr lang="es-CO" dirty="0"/>
              <a:t>&gt; </a:t>
            </a:r>
            <a:r>
              <a:rPr lang="es-CO" dirty="0" err="1"/>
              <a:t>lista_juegos</a:t>
            </a:r>
            <a:r>
              <a:rPr lang="es-CO" dirty="0"/>
              <a:t> = new </a:t>
            </a:r>
            <a:r>
              <a:rPr lang="es-CO" dirty="0" err="1"/>
              <a:t>List</a:t>
            </a:r>
            <a:r>
              <a:rPr lang="es-CO" dirty="0"/>
              <a:t>&lt;</a:t>
            </a:r>
            <a:r>
              <a:rPr lang="es-CO" dirty="0" err="1"/>
              <a:t>string</a:t>
            </a:r>
            <a:r>
              <a:rPr lang="es-CO" dirty="0"/>
              <a:t>&gt;();</a:t>
            </a:r>
          </a:p>
        </p:txBody>
      </p:sp>
      <p:sp>
        <p:nvSpPr>
          <p:cNvPr id="5" name="Rectángulo 4"/>
          <p:cNvSpPr/>
          <p:nvPr/>
        </p:nvSpPr>
        <p:spPr>
          <a:xfrm>
            <a:off x="229062" y="4970807"/>
            <a:ext cx="69088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/>
              <a:t> //Adicionar elementos a la lista</a:t>
            </a:r>
          </a:p>
          <a:p>
            <a:r>
              <a:rPr lang="es-CO" dirty="0"/>
              <a:t>                </a:t>
            </a:r>
            <a:r>
              <a:rPr lang="es-CO" dirty="0" err="1"/>
              <a:t>lista_juegos.Add</a:t>
            </a:r>
            <a:r>
              <a:rPr lang="es-CO" dirty="0"/>
              <a:t>("</a:t>
            </a:r>
            <a:r>
              <a:rPr lang="es-CO" dirty="0" err="1"/>
              <a:t>Dragon</a:t>
            </a:r>
            <a:r>
              <a:rPr lang="es-CO" dirty="0"/>
              <a:t> </a:t>
            </a:r>
            <a:r>
              <a:rPr lang="es-CO" dirty="0" err="1"/>
              <a:t>Ball</a:t>
            </a:r>
            <a:r>
              <a:rPr lang="es-CO" dirty="0"/>
              <a:t> Z </a:t>
            </a:r>
            <a:r>
              <a:rPr lang="es-CO" dirty="0" err="1"/>
              <a:t>Kakarot</a:t>
            </a:r>
            <a:r>
              <a:rPr lang="es-CO" dirty="0"/>
              <a:t>");</a:t>
            </a:r>
          </a:p>
          <a:p>
            <a:r>
              <a:rPr lang="es-CO" dirty="0"/>
              <a:t>                </a:t>
            </a:r>
            <a:r>
              <a:rPr lang="es-CO" dirty="0" err="1"/>
              <a:t>lista_juegos.Add</a:t>
            </a:r>
            <a:r>
              <a:rPr lang="es-CO" dirty="0"/>
              <a:t>("</a:t>
            </a:r>
            <a:r>
              <a:rPr lang="es-CO" dirty="0" err="1"/>
              <a:t>Monster</a:t>
            </a:r>
            <a:r>
              <a:rPr lang="es-CO" dirty="0"/>
              <a:t> Hunter </a:t>
            </a:r>
            <a:r>
              <a:rPr lang="es-CO" dirty="0" err="1"/>
              <a:t>World</a:t>
            </a:r>
            <a:r>
              <a:rPr lang="es-CO" dirty="0"/>
              <a:t>: </a:t>
            </a:r>
            <a:r>
              <a:rPr lang="es-CO" dirty="0" err="1"/>
              <a:t>Iceborne</a:t>
            </a:r>
            <a:r>
              <a:rPr lang="es-CO" dirty="0"/>
              <a:t>");</a:t>
            </a:r>
          </a:p>
          <a:p>
            <a:r>
              <a:rPr lang="es-CO" dirty="0"/>
              <a:t>                </a:t>
            </a:r>
            <a:r>
              <a:rPr lang="es-CO" dirty="0" err="1"/>
              <a:t>lista_juegos.Add</a:t>
            </a:r>
            <a:r>
              <a:rPr lang="es-CO" dirty="0"/>
              <a:t>("Detroit: </a:t>
            </a:r>
            <a:r>
              <a:rPr lang="es-CO" dirty="0" err="1"/>
              <a:t>Become</a:t>
            </a:r>
            <a:r>
              <a:rPr lang="es-CO" dirty="0"/>
              <a:t> Human");</a:t>
            </a:r>
          </a:p>
        </p:txBody>
      </p:sp>
      <p:sp>
        <p:nvSpPr>
          <p:cNvPr id="6" name="Rectángulo 5"/>
          <p:cNvSpPr/>
          <p:nvPr/>
        </p:nvSpPr>
        <p:spPr>
          <a:xfrm>
            <a:off x="5958840" y="3391593"/>
            <a:ext cx="69088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/>
              <a:t> //Recorrer la lista con </a:t>
            </a:r>
            <a:r>
              <a:rPr lang="es-CO" dirty="0" err="1"/>
              <a:t>foreach</a:t>
            </a:r>
            <a:endParaRPr lang="es-CO" dirty="0"/>
          </a:p>
          <a:p>
            <a:r>
              <a:rPr lang="es-CO" dirty="0"/>
              <a:t>                </a:t>
            </a:r>
            <a:r>
              <a:rPr lang="es-CO" dirty="0" err="1"/>
              <a:t>Console.WriteLine</a:t>
            </a:r>
            <a:r>
              <a:rPr lang="es-CO" dirty="0"/>
              <a:t>("*******LISTA DE JUEGOS*********");</a:t>
            </a:r>
          </a:p>
          <a:p>
            <a:endParaRPr lang="es-CO" dirty="0"/>
          </a:p>
          <a:p>
            <a:r>
              <a:rPr lang="es-CO" dirty="0"/>
              <a:t>                </a:t>
            </a:r>
            <a:r>
              <a:rPr lang="es-CO" dirty="0" err="1"/>
              <a:t>foreach</a:t>
            </a:r>
            <a:r>
              <a:rPr lang="es-CO" dirty="0"/>
              <a:t> (</a:t>
            </a:r>
            <a:r>
              <a:rPr lang="es-CO" dirty="0" err="1"/>
              <a:t>string</a:t>
            </a:r>
            <a:r>
              <a:rPr lang="es-CO" dirty="0"/>
              <a:t> elemento in </a:t>
            </a:r>
            <a:r>
              <a:rPr lang="es-CO" dirty="0" err="1"/>
              <a:t>lista_juegos</a:t>
            </a:r>
            <a:r>
              <a:rPr lang="es-CO" dirty="0"/>
              <a:t>)</a:t>
            </a:r>
          </a:p>
          <a:p>
            <a:r>
              <a:rPr lang="es-CO" dirty="0"/>
              <a:t>                {</a:t>
            </a:r>
          </a:p>
          <a:p>
            <a:r>
              <a:rPr lang="es-CO" dirty="0"/>
              <a:t>                    </a:t>
            </a:r>
            <a:r>
              <a:rPr lang="es-CO" dirty="0" err="1"/>
              <a:t>Console.WriteLine</a:t>
            </a:r>
            <a:r>
              <a:rPr lang="es-CO" dirty="0"/>
              <a:t>(elemento);</a:t>
            </a:r>
          </a:p>
          <a:p>
            <a:r>
              <a:rPr lang="es-CO" dirty="0"/>
              <a:t>                }</a:t>
            </a:r>
          </a:p>
        </p:txBody>
      </p:sp>
    </p:spTree>
    <p:extLst>
      <p:ext uri="{BB962C8B-B14F-4D97-AF65-F5344CB8AC3E}">
        <p14:creationId xmlns:p14="http://schemas.microsoft.com/office/powerpoint/2010/main" val="332999840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Listas</a:t>
            </a:r>
          </a:p>
        </p:txBody>
      </p:sp>
      <p:sp>
        <p:nvSpPr>
          <p:cNvPr id="4" name="Rectángulo 3"/>
          <p:cNvSpPr/>
          <p:nvPr/>
        </p:nvSpPr>
        <p:spPr>
          <a:xfrm>
            <a:off x="213590" y="2519757"/>
            <a:ext cx="541759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/>
              <a:t> //Ordenar la lista</a:t>
            </a:r>
          </a:p>
          <a:p>
            <a:r>
              <a:rPr lang="es-CO" dirty="0"/>
              <a:t>                </a:t>
            </a:r>
            <a:r>
              <a:rPr lang="es-CO" dirty="0" err="1"/>
              <a:t>lista_juegos.Sort</a:t>
            </a:r>
            <a:r>
              <a:rPr lang="es-CO" dirty="0"/>
              <a:t>();</a:t>
            </a:r>
          </a:p>
          <a:p>
            <a:endParaRPr lang="es-CO" dirty="0"/>
          </a:p>
        </p:txBody>
      </p:sp>
      <p:sp>
        <p:nvSpPr>
          <p:cNvPr id="5" name="Rectángulo 4"/>
          <p:cNvSpPr/>
          <p:nvPr/>
        </p:nvSpPr>
        <p:spPr>
          <a:xfrm>
            <a:off x="213590" y="3204711"/>
            <a:ext cx="648161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/>
              <a:t> //Preguntar si un elemento está en una lista</a:t>
            </a:r>
          </a:p>
          <a:p>
            <a:endParaRPr lang="es-CO" dirty="0"/>
          </a:p>
          <a:p>
            <a:r>
              <a:rPr lang="es-CO" dirty="0" err="1"/>
              <a:t>Console.WriteLine</a:t>
            </a:r>
            <a:r>
              <a:rPr lang="es-CO" dirty="0"/>
              <a:t>(</a:t>
            </a:r>
            <a:r>
              <a:rPr lang="es-CO" dirty="0" err="1"/>
              <a:t>lista_juegos.Contains</a:t>
            </a:r>
            <a:r>
              <a:rPr lang="es-CO" dirty="0"/>
              <a:t>("</a:t>
            </a:r>
            <a:r>
              <a:rPr lang="es-CO" dirty="0" err="1"/>
              <a:t>Dragon</a:t>
            </a:r>
            <a:r>
              <a:rPr lang="es-CO" dirty="0"/>
              <a:t> </a:t>
            </a:r>
            <a:r>
              <a:rPr lang="es-CO" dirty="0" err="1"/>
              <a:t>Ball</a:t>
            </a:r>
            <a:r>
              <a:rPr lang="es-CO" dirty="0"/>
              <a:t> Z </a:t>
            </a:r>
            <a:r>
              <a:rPr lang="es-CO" dirty="0" err="1"/>
              <a:t>Kakarot</a:t>
            </a:r>
            <a:r>
              <a:rPr lang="es-CO" dirty="0"/>
              <a:t>");</a:t>
            </a:r>
          </a:p>
          <a:p>
            <a:endParaRPr lang="es-CO" dirty="0"/>
          </a:p>
          <a:p>
            <a:r>
              <a:rPr lang="es-CO" dirty="0"/>
              <a:t>//Insertar un elemento en una posición de la lista</a:t>
            </a:r>
          </a:p>
          <a:p>
            <a:r>
              <a:rPr lang="es-CO" dirty="0" err="1"/>
              <a:t>lista_juegos.Insert</a:t>
            </a:r>
            <a:r>
              <a:rPr lang="es-CO" dirty="0"/>
              <a:t>(2, "Disco </a:t>
            </a:r>
            <a:r>
              <a:rPr lang="es-CO" dirty="0" err="1"/>
              <a:t>Elysium</a:t>
            </a:r>
            <a:r>
              <a:rPr lang="es-CO" dirty="0"/>
              <a:t>");</a:t>
            </a:r>
          </a:p>
        </p:txBody>
      </p:sp>
      <p:sp>
        <p:nvSpPr>
          <p:cNvPr id="6" name="Rectángulo 5"/>
          <p:cNvSpPr/>
          <p:nvPr/>
        </p:nvSpPr>
        <p:spPr>
          <a:xfrm>
            <a:off x="0" y="5262889"/>
            <a:ext cx="69088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/>
              <a:t> //Eliminar elemento de una lista</a:t>
            </a:r>
          </a:p>
          <a:p>
            <a:r>
              <a:rPr lang="es-CO" dirty="0"/>
              <a:t>                </a:t>
            </a:r>
            <a:r>
              <a:rPr lang="es-CO" dirty="0" err="1"/>
              <a:t>lista_juegos.Remove</a:t>
            </a:r>
            <a:r>
              <a:rPr lang="es-CO" dirty="0"/>
              <a:t>("</a:t>
            </a:r>
            <a:r>
              <a:rPr lang="es-CO" dirty="0" err="1"/>
              <a:t>Monster</a:t>
            </a:r>
            <a:r>
              <a:rPr lang="es-CO" dirty="0"/>
              <a:t> Hunter </a:t>
            </a:r>
            <a:r>
              <a:rPr lang="es-CO" dirty="0" err="1"/>
              <a:t>World</a:t>
            </a:r>
            <a:r>
              <a:rPr lang="es-CO" dirty="0"/>
              <a:t>: </a:t>
            </a:r>
            <a:r>
              <a:rPr lang="es-CO" dirty="0" err="1"/>
              <a:t>Iceborne</a:t>
            </a:r>
            <a:r>
              <a:rPr lang="es-CO" dirty="0"/>
              <a:t>");</a:t>
            </a:r>
          </a:p>
        </p:txBody>
      </p:sp>
      <p:sp>
        <p:nvSpPr>
          <p:cNvPr id="7" name="Rectángulo 6"/>
          <p:cNvSpPr/>
          <p:nvPr/>
        </p:nvSpPr>
        <p:spPr>
          <a:xfrm>
            <a:off x="7072745" y="3204711"/>
            <a:ext cx="69088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/>
              <a:t> //Eliminar elemento en una posición de una lista</a:t>
            </a:r>
          </a:p>
          <a:p>
            <a:r>
              <a:rPr lang="es-CO" dirty="0"/>
              <a:t>                </a:t>
            </a:r>
            <a:r>
              <a:rPr lang="es-CO" dirty="0" err="1"/>
              <a:t>lista_juegos.RemoveAt</a:t>
            </a:r>
            <a:r>
              <a:rPr lang="es-CO" dirty="0"/>
              <a:t>(1);</a:t>
            </a:r>
          </a:p>
        </p:txBody>
      </p:sp>
      <p:sp>
        <p:nvSpPr>
          <p:cNvPr id="8" name="Rectángulo 7"/>
          <p:cNvSpPr/>
          <p:nvPr/>
        </p:nvSpPr>
        <p:spPr>
          <a:xfrm>
            <a:off x="7072745" y="4108727"/>
            <a:ext cx="651025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/>
              <a:t> //extraer la posición del elemento en la lista</a:t>
            </a:r>
          </a:p>
          <a:p>
            <a:r>
              <a:rPr lang="es-CO" dirty="0"/>
              <a:t>                </a:t>
            </a:r>
            <a:r>
              <a:rPr lang="es-CO" dirty="0" err="1"/>
              <a:t>Console.WriteLine</a:t>
            </a:r>
            <a:r>
              <a:rPr lang="es-CO" dirty="0"/>
              <a:t>(</a:t>
            </a:r>
            <a:r>
              <a:rPr lang="es-CO" dirty="0" err="1"/>
              <a:t>lista_juegos.IndexOf</a:t>
            </a:r>
            <a:r>
              <a:rPr lang="es-CO" dirty="0"/>
              <a:t>("Disco </a:t>
            </a:r>
            <a:r>
              <a:rPr lang="es-CO" dirty="0" err="1"/>
              <a:t>Elysium</a:t>
            </a:r>
            <a:r>
              <a:rPr lang="es-CO" dirty="0"/>
              <a:t>"));</a:t>
            </a:r>
          </a:p>
          <a:p>
            <a:endParaRPr lang="es-CO" dirty="0"/>
          </a:p>
          <a:p>
            <a:r>
              <a:rPr lang="es-CO" dirty="0"/>
              <a:t>//extraer elemento en la posición n de la lista</a:t>
            </a:r>
          </a:p>
          <a:p>
            <a:r>
              <a:rPr lang="es-CO" dirty="0" err="1"/>
              <a:t>Console.WriteLine</a:t>
            </a:r>
            <a:r>
              <a:rPr lang="es-CO" dirty="0"/>
              <a:t>(</a:t>
            </a:r>
            <a:r>
              <a:rPr lang="es-CO" dirty="0" err="1"/>
              <a:t>lista_juegos.ElementAt</a:t>
            </a:r>
            <a:r>
              <a:rPr lang="es-CO" dirty="0"/>
              <a:t>(0));</a:t>
            </a:r>
          </a:p>
          <a:p>
            <a:endParaRPr lang="es-CO" dirty="0"/>
          </a:p>
          <a:p>
            <a:endParaRPr lang="es-CO" dirty="0"/>
          </a:p>
          <a:p>
            <a:r>
              <a:rPr lang="es-CO" dirty="0"/>
              <a:t>//Elimina todos los elementos </a:t>
            </a:r>
          </a:p>
          <a:p>
            <a:r>
              <a:rPr lang="es-CO" dirty="0" err="1"/>
              <a:t>lista_juegos.Clear</a:t>
            </a:r>
            <a:r>
              <a:rPr lang="es-CO" dirty="0"/>
              <a:t>();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50147996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2C1C0B6-EBA3-4C32-A6C0-AB4BCFB99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Listas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36CCB8A-3858-482F-9FF6-276E5DEB2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615" y="2091488"/>
            <a:ext cx="10349216" cy="4902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98605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A4A303-FE82-4D74-A7B3-A2409F00E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960" y="413809"/>
            <a:ext cx="10446173" cy="1502305"/>
          </a:xfrm>
        </p:spPr>
        <p:txBody>
          <a:bodyPr/>
          <a:lstStyle/>
          <a:p>
            <a:r>
              <a:rPr lang="es-CO" dirty="0"/>
              <a:t>Funciones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89B1C32-3B01-4672-9BFA-550F4B10F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sz="2800" dirty="0"/>
              <a:t>Son porciones de código pequeñas que realizan acciones puntuales</a:t>
            </a:r>
          </a:p>
          <a:p>
            <a:r>
              <a:rPr lang="es-CO" sz="2800" dirty="0"/>
              <a:t>Se utilizan para:</a:t>
            </a:r>
          </a:p>
          <a:p>
            <a:pPr lvl="1"/>
            <a:r>
              <a:rPr lang="es-CO" sz="2400" dirty="0"/>
              <a:t>Subdividir los problemas diseñando soluciones sencillas</a:t>
            </a:r>
          </a:p>
          <a:p>
            <a:pPr lvl="1"/>
            <a:r>
              <a:rPr lang="es-CO" sz="2400" dirty="0"/>
              <a:t>Reusar código</a:t>
            </a:r>
          </a:p>
          <a:p>
            <a:r>
              <a:rPr lang="es-CO" sz="2800" dirty="0"/>
              <a:t>Es posible que las subrutinas necesiten datos de entrada para ejecutar el proceso, a estos datos se les denomina </a:t>
            </a:r>
            <a:r>
              <a:rPr lang="es-CO" sz="2800" u="sng" dirty="0">
                <a:solidFill>
                  <a:srgbClr val="FF0000"/>
                </a:solidFill>
              </a:rPr>
              <a:t>parámetros</a:t>
            </a:r>
            <a:r>
              <a:rPr lang="es-CO" sz="2800" dirty="0"/>
              <a:t> o argumentos</a:t>
            </a:r>
          </a:p>
          <a:p>
            <a:r>
              <a:rPr lang="es-CO" sz="2800" dirty="0"/>
              <a:t>Ejemplo: Si se tiene una función que haga el cálculo del valor de las horas extras de un trabajador, deberá recibir como entrada el número de horas extras que el trabajador reportó y el valor de la hora.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513AFB0-2F6E-49D5-9B85-E72C7716D1AB}"/>
              </a:ext>
            </a:extLst>
          </p:cNvPr>
          <p:cNvSpPr txBox="1"/>
          <p:nvPr/>
        </p:nvSpPr>
        <p:spPr>
          <a:xfrm>
            <a:off x="4842941" y="6028269"/>
            <a:ext cx="5704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err="1">
                <a:solidFill>
                  <a:srgbClr val="00B050"/>
                </a:solidFill>
              </a:rPr>
              <a:t>SR_CalculaHExtra</a:t>
            </a:r>
            <a:r>
              <a:rPr lang="es-CO" dirty="0"/>
              <a:t>(</a:t>
            </a:r>
            <a:r>
              <a:rPr lang="es-CO" b="1" dirty="0">
                <a:solidFill>
                  <a:schemeClr val="accent1">
                    <a:lumMod val="75000"/>
                  </a:schemeClr>
                </a:solidFill>
              </a:rPr>
              <a:t>entero</a:t>
            </a:r>
            <a:r>
              <a:rPr lang="es-CO" b="1" dirty="0">
                <a:solidFill>
                  <a:srgbClr val="FF0000"/>
                </a:solidFill>
              </a:rPr>
              <a:t> </a:t>
            </a:r>
            <a:r>
              <a:rPr lang="es-CO" b="1" dirty="0" err="1">
                <a:solidFill>
                  <a:srgbClr val="FF0000"/>
                </a:solidFill>
              </a:rPr>
              <a:t>Cantidad_HE</a:t>
            </a:r>
            <a:r>
              <a:rPr lang="es-CO" b="1" dirty="0">
                <a:solidFill>
                  <a:srgbClr val="FF0000"/>
                </a:solidFill>
              </a:rPr>
              <a:t>, </a:t>
            </a:r>
            <a:r>
              <a:rPr lang="es-CO" b="1" dirty="0">
                <a:solidFill>
                  <a:schemeClr val="accent1">
                    <a:lumMod val="75000"/>
                  </a:schemeClr>
                </a:solidFill>
              </a:rPr>
              <a:t>entero</a:t>
            </a:r>
            <a:r>
              <a:rPr lang="es-CO" b="1" dirty="0">
                <a:solidFill>
                  <a:srgbClr val="FF0000"/>
                </a:solidFill>
              </a:rPr>
              <a:t> </a:t>
            </a:r>
            <a:r>
              <a:rPr lang="es-CO" b="1" dirty="0" err="1">
                <a:solidFill>
                  <a:srgbClr val="FF0000"/>
                </a:solidFill>
              </a:rPr>
              <a:t>valor_hora</a:t>
            </a:r>
            <a:r>
              <a:rPr lang="es-CO" dirty="0"/>
              <a:t>)</a:t>
            </a:r>
          </a:p>
        </p:txBody>
      </p:sp>
      <p:sp>
        <p:nvSpPr>
          <p:cNvPr id="5" name="Cerrar llave 4">
            <a:extLst>
              <a:ext uri="{FF2B5EF4-FFF2-40B4-BE49-F238E27FC236}">
                <a16:creationId xmlns:a16="http://schemas.microsoft.com/office/drawing/2014/main" id="{932C8AB7-22E6-4174-A50A-329787BA46A9}"/>
              </a:ext>
            </a:extLst>
          </p:cNvPr>
          <p:cNvSpPr/>
          <p:nvPr/>
        </p:nvSpPr>
        <p:spPr>
          <a:xfrm rot="5400000">
            <a:off x="8498847" y="4787769"/>
            <a:ext cx="45719" cy="354753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00F02A1-C857-40B0-84E3-C879AE45FFE8}"/>
              </a:ext>
            </a:extLst>
          </p:cNvPr>
          <p:cNvSpPr txBox="1"/>
          <p:nvPr/>
        </p:nvSpPr>
        <p:spPr>
          <a:xfrm>
            <a:off x="7695004" y="6725470"/>
            <a:ext cx="1258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Parámetros</a:t>
            </a:r>
          </a:p>
        </p:txBody>
      </p:sp>
      <p:sp>
        <p:nvSpPr>
          <p:cNvPr id="7" name="Cerrar llave 6">
            <a:extLst>
              <a:ext uri="{FF2B5EF4-FFF2-40B4-BE49-F238E27FC236}">
                <a16:creationId xmlns:a16="http://schemas.microsoft.com/office/drawing/2014/main" id="{835CA61F-8CE8-43EB-A912-4BC0C9284C58}"/>
              </a:ext>
            </a:extLst>
          </p:cNvPr>
          <p:cNvSpPr/>
          <p:nvPr/>
        </p:nvSpPr>
        <p:spPr>
          <a:xfrm rot="5400000">
            <a:off x="5710284" y="5775338"/>
            <a:ext cx="94112" cy="152400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7064AFC-3BBE-4E9B-A1CD-470429774C3D}"/>
              </a:ext>
            </a:extLst>
          </p:cNvPr>
          <p:cNvSpPr txBox="1"/>
          <p:nvPr/>
        </p:nvSpPr>
        <p:spPr>
          <a:xfrm>
            <a:off x="4772496" y="6660403"/>
            <a:ext cx="1904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Nombre subrutina</a:t>
            </a:r>
          </a:p>
        </p:txBody>
      </p:sp>
    </p:spTree>
    <p:extLst>
      <p:ext uri="{BB962C8B-B14F-4D97-AF65-F5344CB8AC3E}">
        <p14:creationId xmlns:p14="http://schemas.microsoft.com/office/powerpoint/2010/main" val="8177356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0ECD6D-4D34-4111-A036-1573005B3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Funciones: control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318A3FF-F7A6-44DE-92EC-AAEC4F4C3FC8}"/>
              </a:ext>
            </a:extLst>
          </p:cNvPr>
          <p:cNvSpPr txBox="1"/>
          <p:nvPr/>
        </p:nvSpPr>
        <p:spPr>
          <a:xfrm>
            <a:off x="3217333" y="3217333"/>
            <a:ext cx="456150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Instrucción antes de llamar la función</a:t>
            </a:r>
          </a:p>
          <a:p>
            <a:endParaRPr lang="es-CO" dirty="0"/>
          </a:p>
          <a:p>
            <a:r>
              <a:rPr lang="es-CO" dirty="0">
                <a:solidFill>
                  <a:srgbClr val="FF0000"/>
                </a:solidFill>
              </a:rPr>
              <a:t>Llamado a la función</a:t>
            </a:r>
          </a:p>
          <a:p>
            <a:endParaRPr lang="es-CO" dirty="0"/>
          </a:p>
          <a:p>
            <a:endParaRPr lang="es-CO" dirty="0"/>
          </a:p>
          <a:p>
            <a:r>
              <a:rPr lang="es-CO" dirty="0"/>
              <a:t>Instrucción después de ejecución de la función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07F13A02-FEE5-4785-B4B2-0B0C590292F3}"/>
              </a:ext>
            </a:extLst>
          </p:cNvPr>
          <p:cNvSpPr txBox="1"/>
          <p:nvPr/>
        </p:nvSpPr>
        <p:spPr>
          <a:xfrm>
            <a:off x="8889998" y="3217333"/>
            <a:ext cx="34438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err="1"/>
              <a:t>dato_retorno</a:t>
            </a:r>
            <a:r>
              <a:rPr lang="es-CO" dirty="0"/>
              <a:t> función(parámetros)</a:t>
            </a:r>
          </a:p>
          <a:p>
            <a:r>
              <a:rPr lang="es-CO" dirty="0"/>
              <a:t>  Instrucción 1</a:t>
            </a:r>
          </a:p>
          <a:p>
            <a:r>
              <a:rPr lang="es-CO" dirty="0"/>
              <a:t>  Instrucción 2 </a:t>
            </a:r>
          </a:p>
          <a:p>
            <a:r>
              <a:rPr lang="es-CO" dirty="0"/>
              <a:t>  Instrucción 3</a:t>
            </a:r>
          </a:p>
        </p:txBody>
      </p:sp>
      <p:cxnSp>
        <p:nvCxnSpPr>
          <p:cNvPr id="17" name="Conector: angular 16">
            <a:extLst>
              <a:ext uri="{FF2B5EF4-FFF2-40B4-BE49-F238E27FC236}">
                <a16:creationId xmlns:a16="http://schemas.microsoft.com/office/drawing/2014/main" id="{CEC398CA-49B5-4F9B-AD56-1807D2667819}"/>
              </a:ext>
            </a:extLst>
          </p:cNvPr>
          <p:cNvCxnSpPr>
            <a:stCxn id="12" idx="3"/>
            <a:endCxn id="13" idx="0"/>
          </p:cNvCxnSpPr>
          <p:nvPr/>
        </p:nvCxnSpPr>
        <p:spPr>
          <a:xfrm flipV="1">
            <a:off x="7778838" y="3217333"/>
            <a:ext cx="2833106" cy="877163"/>
          </a:xfrm>
          <a:prstGeom prst="bentConnector4">
            <a:avLst>
              <a:gd name="adj1" fmla="val 19610"/>
              <a:gd name="adj2" fmla="val 126061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F1B1064-4384-4A0C-B9B1-48F2DF6A49A9}"/>
              </a:ext>
            </a:extLst>
          </p:cNvPr>
          <p:cNvSpPr txBox="1"/>
          <p:nvPr/>
        </p:nvSpPr>
        <p:spPr>
          <a:xfrm>
            <a:off x="8308757" y="2523072"/>
            <a:ext cx="1385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Cedo control</a:t>
            </a:r>
          </a:p>
        </p:txBody>
      </p:sp>
      <p:cxnSp>
        <p:nvCxnSpPr>
          <p:cNvPr id="22" name="Conector: angular 21">
            <a:extLst>
              <a:ext uri="{FF2B5EF4-FFF2-40B4-BE49-F238E27FC236}">
                <a16:creationId xmlns:a16="http://schemas.microsoft.com/office/drawing/2014/main" id="{15E3FEBF-969C-481A-BE74-82B6CDC80B88}"/>
              </a:ext>
            </a:extLst>
          </p:cNvPr>
          <p:cNvCxnSpPr>
            <a:stCxn id="13" idx="2"/>
          </p:cNvCxnSpPr>
          <p:nvPr/>
        </p:nvCxnSpPr>
        <p:spPr>
          <a:xfrm rot="5400000">
            <a:off x="9148886" y="3362940"/>
            <a:ext cx="408336" cy="2517780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uadroTexto 22">
            <a:extLst>
              <a:ext uri="{FF2B5EF4-FFF2-40B4-BE49-F238E27FC236}">
                <a16:creationId xmlns:a16="http://schemas.microsoft.com/office/drawing/2014/main" id="{CF1F83E0-DD40-4F92-A2B0-786FC31D3F4D}"/>
              </a:ext>
            </a:extLst>
          </p:cNvPr>
          <p:cNvSpPr txBox="1"/>
          <p:nvPr/>
        </p:nvSpPr>
        <p:spPr>
          <a:xfrm>
            <a:off x="8094133" y="4839949"/>
            <a:ext cx="1862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Regresa el control</a:t>
            </a:r>
          </a:p>
        </p:txBody>
      </p:sp>
    </p:spTree>
    <p:extLst>
      <p:ext uri="{BB962C8B-B14F-4D97-AF65-F5344CB8AC3E}">
        <p14:creationId xmlns:p14="http://schemas.microsoft.com/office/powerpoint/2010/main" val="81566500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EC58B8-5678-47BC-A38A-E621987FC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contenido 4">
            <a:extLst>
              <a:ext uri="{FF2B5EF4-FFF2-40B4-BE49-F238E27FC236}">
                <a16:creationId xmlns:a16="http://schemas.microsoft.com/office/drawing/2014/main" id="{A098DB45-92F0-4CB2-99C4-9D3C37DEF2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49960" y="2069042"/>
            <a:ext cx="5872480" cy="3496186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s-CO" dirty="0"/>
              <a:t>Principal () {</a:t>
            </a:r>
          </a:p>
          <a:p>
            <a:pPr marL="0" indent="0">
              <a:buNone/>
            </a:pPr>
            <a:r>
              <a:rPr lang="es-CO" dirty="0"/>
              <a:t>	</a:t>
            </a:r>
            <a:r>
              <a:rPr lang="es-CO" dirty="0" err="1"/>
              <a:t>int</a:t>
            </a:r>
            <a:r>
              <a:rPr lang="es-CO" dirty="0"/>
              <a:t> x = 2;</a:t>
            </a:r>
          </a:p>
          <a:p>
            <a:pPr marL="0" indent="0">
              <a:buNone/>
            </a:pPr>
            <a:r>
              <a:rPr lang="es-CO" dirty="0"/>
              <a:t>	</a:t>
            </a:r>
            <a:r>
              <a:rPr lang="es-CO" dirty="0" err="1"/>
              <a:t>Raizcuadrada</a:t>
            </a:r>
            <a:r>
              <a:rPr lang="es-CO" dirty="0"/>
              <a:t>(x);</a:t>
            </a:r>
          </a:p>
          <a:p>
            <a:pPr marL="0" indent="0">
              <a:buNone/>
            </a:pPr>
            <a:r>
              <a:rPr lang="es-CO" dirty="0"/>
              <a:t>	escriba x;</a:t>
            </a:r>
          </a:p>
          <a:p>
            <a:pPr marL="0" indent="0">
              <a:buNone/>
            </a:pPr>
            <a:r>
              <a:rPr lang="es-CO" dirty="0"/>
              <a:t>}</a:t>
            </a:r>
          </a:p>
          <a:p>
            <a:pPr marL="0" indent="0">
              <a:buNone/>
            </a:pPr>
            <a:endParaRPr lang="es-CO" dirty="0"/>
          </a:p>
          <a:p>
            <a:pPr marL="0" indent="0">
              <a:buNone/>
            </a:pPr>
            <a:r>
              <a:rPr lang="es-CO" dirty="0" err="1"/>
              <a:t>Raizcuadrada</a:t>
            </a:r>
            <a:r>
              <a:rPr lang="es-CO" dirty="0"/>
              <a:t>(</a:t>
            </a:r>
            <a:r>
              <a:rPr lang="es-CO" dirty="0" err="1"/>
              <a:t>int</a:t>
            </a:r>
            <a:r>
              <a:rPr lang="es-CO" dirty="0"/>
              <a:t> n){</a:t>
            </a:r>
          </a:p>
          <a:p>
            <a:pPr marL="0" indent="0">
              <a:buNone/>
            </a:pPr>
            <a:r>
              <a:rPr lang="es-CO" dirty="0"/>
              <a:t>	n=n*n;</a:t>
            </a:r>
          </a:p>
          <a:p>
            <a:pPr marL="0" indent="0">
              <a:buNone/>
            </a:pPr>
            <a:r>
              <a:rPr lang="es-CO" dirty="0"/>
              <a:t>}</a:t>
            </a:r>
          </a:p>
        </p:txBody>
      </p:sp>
      <p:sp>
        <p:nvSpPr>
          <p:cNvPr id="5" name="Marcador de contenido 5">
            <a:extLst>
              <a:ext uri="{FF2B5EF4-FFF2-40B4-BE49-F238E27FC236}">
                <a16:creationId xmlns:a16="http://schemas.microsoft.com/office/drawing/2014/main" id="{A1C2A6D4-3D78-4B38-A406-C114B3635ECA}"/>
              </a:ext>
            </a:extLst>
          </p:cNvPr>
          <p:cNvSpPr txBox="1">
            <a:spLocks/>
          </p:cNvSpPr>
          <p:nvPr/>
        </p:nvSpPr>
        <p:spPr>
          <a:xfrm>
            <a:off x="6995160" y="2069042"/>
            <a:ext cx="5872480" cy="3496186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59072" indent="-259072" algn="l" defTabSz="1036290" rtl="0" eaLnBrk="1" latinLnBrk="0" hangingPunct="1">
              <a:lnSpc>
                <a:spcPct val="90000"/>
              </a:lnSpc>
              <a:spcBef>
                <a:spcPts val="1133"/>
              </a:spcBef>
              <a:buFont typeface="Arial" panose="020B0604020202020204" pitchFamily="34" charset="0"/>
              <a:buChar char="•"/>
              <a:defRPr sz="31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77217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95362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13507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31651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49796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67941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86086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04230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Principal ()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	</a:t>
            </a:r>
            <a:r>
              <a:rPr lang="es-CO" dirty="0" err="1"/>
              <a:t>int</a:t>
            </a:r>
            <a:r>
              <a:rPr lang="es-CO" dirty="0"/>
              <a:t> x = 2;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	</a:t>
            </a:r>
            <a:r>
              <a:rPr lang="es-CO" dirty="0" err="1">
                <a:solidFill>
                  <a:srgbClr val="FF0000"/>
                </a:solidFill>
              </a:rPr>
              <a:t>int</a:t>
            </a:r>
            <a:r>
              <a:rPr lang="es-CO" dirty="0">
                <a:solidFill>
                  <a:srgbClr val="FF0000"/>
                </a:solidFill>
              </a:rPr>
              <a:t> </a:t>
            </a:r>
            <a:r>
              <a:rPr lang="es-CO" dirty="0" err="1">
                <a:solidFill>
                  <a:srgbClr val="FF0000"/>
                </a:solidFill>
              </a:rPr>
              <a:t>miraiz</a:t>
            </a:r>
            <a:r>
              <a:rPr lang="es-CO" dirty="0"/>
              <a:t> = </a:t>
            </a:r>
            <a:r>
              <a:rPr lang="es-CO" dirty="0" err="1"/>
              <a:t>Raizcuadrada</a:t>
            </a:r>
            <a:r>
              <a:rPr lang="es-CO" dirty="0"/>
              <a:t>(x);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	escriba x;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CO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 err="1">
                <a:solidFill>
                  <a:srgbClr val="FF0000"/>
                </a:solidFill>
              </a:rPr>
              <a:t>int</a:t>
            </a:r>
            <a:r>
              <a:rPr lang="es-CO" dirty="0"/>
              <a:t> </a:t>
            </a:r>
            <a:r>
              <a:rPr lang="es-CO" dirty="0" err="1"/>
              <a:t>Raizcuadrada</a:t>
            </a:r>
            <a:r>
              <a:rPr lang="es-CO" dirty="0"/>
              <a:t>(</a:t>
            </a:r>
            <a:r>
              <a:rPr lang="es-CO" dirty="0" err="1"/>
              <a:t>int</a:t>
            </a:r>
            <a:r>
              <a:rPr lang="es-CO" dirty="0"/>
              <a:t> x){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	x=x*x;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	</a:t>
            </a:r>
            <a:r>
              <a:rPr lang="es-CO" dirty="0" err="1">
                <a:solidFill>
                  <a:srgbClr val="FF0000"/>
                </a:solidFill>
              </a:rPr>
              <a:t>return</a:t>
            </a:r>
            <a:r>
              <a:rPr lang="es-CO" dirty="0">
                <a:solidFill>
                  <a:srgbClr val="FF0000"/>
                </a:solidFill>
              </a:rPr>
              <a:t> x</a:t>
            </a:r>
            <a:r>
              <a:rPr lang="es-CO" dirty="0"/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803461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3F315A-6025-46A0-AC45-9828C7538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Lenguaje de la materia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BF4D977B-FF9D-4150-8EA0-0FA45E09B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9960" y="2847976"/>
            <a:ext cx="11917680" cy="1825625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s-CO" sz="5400" dirty="0"/>
              <a:t>C#</a:t>
            </a:r>
          </a:p>
          <a:p>
            <a:pPr marL="0" indent="0" algn="ctr">
              <a:buNone/>
            </a:pPr>
            <a:endParaRPr lang="es-ES" sz="5400" dirty="0"/>
          </a:p>
          <a:p>
            <a:pPr marL="0" indent="0" algn="ctr">
              <a:buNone/>
            </a:pPr>
            <a:r>
              <a:rPr lang="es-ES" sz="5400"/>
              <a:t>Python</a:t>
            </a:r>
            <a:endParaRPr lang="es-CO" sz="5400" dirty="0"/>
          </a:p>
        </p:txBody>
      </p:sp>
    </p:spTree>
    <p:extLst>
      <p:ext uri="{BB962C8B-B14F-4D97-AF65-F5344CB8AC3E}">
        <p14:creationId xmlns:p14="http://schemas.microsoft.com/office/powerpoint/2010/main" val="164808392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2B0FA0-BFE8-4F5E-B860-768A70132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Funciones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9B9E873-3DB7-465B-9CD3-40BFAFC75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960" y="2553201"/>
            <a:ext cx="11531349" cy="190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43730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A38A1F-3D5D-401D-9D88-27FA66E9F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960" y="413809"/>
            <a:ext cx="11917680" cy="1078107"/>
          </a:xfrm>
        </p:spPr>
        <p:txBody>
          <a:bodyPr/>
          <a:lstStyle/>
          <a:p>
            <a:r>
              <a:rPr lang="es-CO" dirty="0"/>
              <a:t>Funciones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159BE7B-BEBF-4D57-AE83-422F0DC93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960" y="1689685"/>
            <a:ext cx="10210800" cy="541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27894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DD29CC-5F2A-4273-B83E-DBC13DAD0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Funciones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8537DED-B55E-4F1B-8BA0-022681AD9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5511" y="2100763"/>
            <a:ext cx="10153650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08862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56FF685-0B00-4324-B664-A1AB4A1F2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878" y="416843"/>
            <a:ext cx="8982075" cy="620077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68C5D60-11DE-4F3E-A2CD-84B66F3179A3}"/>
              </a:ext>
            </a:extLst>
          </p:cNvPr>
          <p:cNvSpPr txBox="1"/>
          <p:nvPr/>
        </p:nvSpPr>
        <p:spPr>
          <a:xfrm>
            <a:off x="10443411" y="3537283"/>
            <a:ext cx="22878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000" dirty="0"/>
              <a:t>Funciones</a:t>
            </a:r>
          </a:p>
        </p:txBody>
      </p:sp>
    </p:spTree>
    <p:extLst>
      <p:ext uri="{BB962C8B-B14F-4D97-AF65-F5344CB8AC3E}">
        <p14:creationId xmlns:p14="http://schemas.microsoft.com/office/powerpoint/2010/main" val="249754497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 Título"/>
          <p:cNvSpPr txBox="1">
            <a:spLocks/>
          </p:cNvSpPr>
          <p:nvPr/>
        </p:nvSpPr>
        <p:spPr>
          <a:xfrm>
            <a:off x="961835" y="591939"/>
            <a:ext cx="10855353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Arreglos Especiales: </a:t>
            </a:r>
            <a:r>
              <a:rPr lang="es-CO" dirty="0" err="1"/>
              <a:t>Strings</a:t>
            </a:r>
            <a:endParaRPr lang="es-CO" dirty="0"/>
          </a:p>
        </p:txBody>
      </p:sp>
      <p:sp>
        <p:nvSpPr>
          <p:cNvPr id="4" name="CuadroTexto 3"/>
          <p:cNvSpPr txBox="1"/>
          <p:nvPr/>
        </p:nvSpPr>
        <p:spPr>
          <a:xfrm>
            <a:off x="1258784" y="2671948"/>
            <a:ext cx="1087225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Un </a:t>
            </a:r>
            <a:r>
              <a:rPr lang="es-CO" dirty="0" err="1"/>
              <a:t>String</a:t>
            </a:r>
            <a:r>
              <a:rPr lang="es-CO" dirty="0"/>
              <a:t> lo podemos definir como una cadena de caracteres. </a:t>
            </a:r>
          </a:p>
          <a:p>
            <a:endParaRPr lang="es-CO" dirty="0"/>
          </a:p>
          <a:p>
            <a:r>
              <a:rPr lang="es-CO" dirty="0"/>
              <a:t>Como tal son  representados como objetos, que se pueden usar como tipos de datos. Así como hay tipos de datos enteros, dobles, </a:t>
            </a:r>
            <a:r>
              <a:rPr lang="es-CO" dirty="0" err="1"/>
              <a:t>boleanos</a:t>
            </a:r>
            <a:r>
              <a:rPr lang="es-CO" dirty="0"/>
              <a:t>, los lenguajes ya traen incorporados tipos de datos </a:t>
            </a:r>
            <a:r>
              <a:rPr lang="es-CO" dirty="0" err="1"/>
              <a:t>String</a:t>
            </a:r>
            <a:r>
              <a:rPr lang="es-CO" dirty="0"/>
              <a:t>.</a:t>
            </a:r>
          </a:p>
          <a:p>
            <a:endParaRPr lang="es-CO" dirty="0"/>
          </a:p>
          <a:p>
            <a:r>
              <a:rPr lang="es-CO" dirty="0"/>
              <a:t>Los </a:t>
            </a:r>
            <a:r>
              <a:rPr lang="es-CO" dirty="0" err="1"/>
              <a:t>String</a:t>
            </a:r>
            <a:r>
              <a:rPr lang="es-CO" dirty="0"/>
              <a:t> son implementados como vectores dentro del lenguaje y se puede acceder indicando la posición. El primer </a:t>
            </a:r>
            <a:r>
              <a:rPr lang="es-CO" dirty="0" err="1"/>
              <a:t>caracter</a:t>
            </a:r>
            <a:r>
              <a:rPr lang="es-CO" dirty="0"/>
              <a:t> del </a:t>
            </a:r>
            <a:r>
              <a:rPr lang="es-CO" dirty="0" err="1"/>
              <a:t>string</a:t>
            </a:r>
            <a:r>
              <a:rPr lang="es-CO" dirty="0"/>
              <a:t> está en la posición 0.</a:t>
            </a:r>
          </a:p>
          <a:p>
            <a:endParaRPr lang="es-CO" dirty="0"/>
          </a:p>
          <a:p>
            <a:r>
              <a:rPr lang="es-CO" dirty="0"/>
              <a:t>Como son objetos, ya traen definidas las operaciones básicas que se efectúan sobre </a:t>
            </a:r>
            <a:r>
              <a:rPr lang="es-CO" dirty="0" err="1"/>
              <a:t>Strings</a:t>
            </a:r>
            <a:r>
              <a:rPr lang="es-CO" dirty="0"/>
              <a:t>: Calcular la longitud, obtener un </a:t>
            </a:r>
            <a:r>
              <a:rPr lang="es-CO" dirty="0" err="1"/>
              <a:t>substring</a:t>
            </a:r>
            <a:r>
              <a:rPr lang="es-CO" dirty="0"/>
              <a:t>, comparar </a:t>
            </a:r>
            <a:r>
              <a:rPr lang="es-CO" dirty="0" err="1"/>
              <a:t>strings</a:t>
            </a:r>
            <a:r>
              <a:rPr lang="es-CO" dirty="0"/>
              <a:t>, verificar si un </a:t>
            </a:r>
            <a:r>
              <a:rPr lang="es-CO" dirty="0" err="1"/>
              <a:t>string</a:t>
            </a:r>
            <a:r>
              <a:rPr lang="es-CO" dirty="0"/>
              <a:t> está contenido en otro, concatenar </a:t>
            </a:r>
            <a:r>
              <a:rPr lang="es-CO" dirty="0" err="1"/>
              <a:t>strings</a:t>
            </a:r>
            <a:r>
              <a:rPr lang="es-CO" dirty="0"/>
              <a:t>.</a:t>
            </a:r>
          </a:p>
          <a:p>
            <a:endParaRPr lang="es-CO" dirty="0"/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986244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Ejercicio de Repaso</a:t>
            </a:r>
            <a:endParaRPr lang="es-CO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3734" y="546395"/>
            <a:ext cx="2238375" cy="1485900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9920823" y="1748848"/>
            <a:ext cx="1449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SILLAS AVIÓN</a:t>
            </a:r>
            <a:endParaRPr lang="es-CO" dirty="0"/>
          </a:p>
        </p:txBody>
      </p:sp>
      <p:sp>
        <p:nvSpPr>
          <p:cNvPr id="5" name="Rectángulo 4"/>
          <p:cNvSpPr/>
          <p:nvPr/>
        </p:nvSpPr>
        <p:spPr>
          <a:xfrm>
            <a:off x="548640" y="2177935"/>
            <a:ext cx="12751724" cy="177892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s-ES" dirty="0"/>
              <a:t>Se requiere un programa que le ayude a los pasajeros a seleccionar una silla en un avión. El avión cuenta con 20 filas y 3 sillas por fila. Las filas van numeradas de 1 a 20 y las sillas están marcadas así: A, ventana; B, centro  y C, pasillo. </a:t>
            </a:r>
          </a:p>
          <a:p>
            <a:pPr algn="ctr"/>
            <a:r>
              <a:rPr lang="es-ES" dirty="0"/>
              <a:t>El programa debe contar con las siguientes funcionalidades: El avión debe comenzar con todas las sillas Libres (L), se debe solicitar al usuario la fila del asiento controlando que esté entre 1 y 20, se debe solicitar al usuario la silla, controlando que sea A,B o C, finalmente, cuando se tiene la información, debe marcar la silla seleccionada. Es necesario ver siempre cómo va el estado de ocupación del avión.</a:t>
            </a:r>
            <a:endParaRPr lang="es-CO" dirty="0"/>
          </a:p>
        </p:txBody>
      </p:sp>
      <p:graphicFrame>
        <p:nvGraphicFramePr>
          <p:cNvPr id="7" name="Tab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7623443"/>
              </p:ext>
            </p:extLst>
          </p:nvPr>
        </p:nvGraphicFramePr>
        <p:xfrm>
          <a:off x="1322884" y="4247943"/>
          <a:ext cx="657086" cy="24140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0428">
                  <a:extLst>
                    <a:ext uri="{9D8B030D-6E8A-4147-A177-3AD203B41FA5}">
                      <a16:colId xmlns:a16="http://schemas.microsoft.com/office/drawing/2014/main" val="3986227582"/>
                    </a:ext>
                  </a:extLst>
                </a:gridCol>
                <a:gridCol w="213329">
                  <a:extLst>
                    <a:ext uri="{9D8B030D-6E8A-4147-A177-3AD203B41FA5}">
                      <a16:colId xmlns:a16="http://schemas.microsoft.com/office/drawing/2014/main" val="3371860144"/>
                    </a:ext>
                  </a:extLst>
                </a:gridCol>
                <a:gridCol w="213329">
                  <a:extLst>
                    <a:ext uri="{9D8B030D-6E8A-4147-A177-3AD203B41FA5}">
                      <a16:colId xmlns:a16="http://schemas.microsoft.com/office/drawing/2014/main" val="27175983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64115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4663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89549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371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767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7416139"/>
                  </a:ext>
                </a:extLst>
              </a:tr>
            </a:tbl>
          </a:graphicData>
        </a:graphic>
      </p:graphicFrame>
      <p:sp>
        <p:nvSpPr>
          <p:cNvPr id="8" name="CuadroTexto 7"/>
          <p:cNvSpPr txBox="1"/>
          <p:nvPr/>
        </p:nvSpPr>
        <p:spPr>
          <a:xfrm>
            <a:off x="78282" y="4247943"/>
            <a:ext cx="14773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Vamos a definir una matriz de tipo </a:t>
            </a:r>
            <a:r>
              <a:rPr lang="es-ES" dirty="0" err="1"/>
              <a:t>char</a:t>
            </a:r>
            <a:r>
              <a:rPr lang="es-ES" dirty="0"/>
              <a:t>,  para representar el avión.</a:t>
            </a:r>
            <a:endParaRPr lang="es-CO" dirty="0"/>
          </a:p>
        </p:txBody>
      </p:sp>
      <p:sp>
        <p:nvSpPr>
          <p:cNvPr id="9" name="CuadroTexto 8"/>
          <p:cNvSpPr txBox="1"/>
          <p:nvPr/>
        </p:nvSpPr>
        <p:spPr>
          <a:xfrm>
            <a:off x="2056349" y="42668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FF0000"/>
                </a:solidFill>
              </a:rPr>
              <a:t>1</a:t>
            </a:r>
            <a:endParaRPr lang="es-CO" dirty="0">
              <a:solidFill>
                <a:srgbClr val="FF0000"/>
              </a:solidFill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1997840" y="629262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FF0000"/>
                </a:solidFill>
              </a:rPr>
              <a:t>20</a:t>
            </a:r>
            <a:endParaRPr lang="es-CO" dirty="0">
              <a:solidFill>
                <a:srgbClr val="FF0000"/>
              </a:solidFill>
            </a:endParaRPr>
          </a:p>
        </p:txBody>
      </p:sp>
      <p:sp>
        <p:nvSpPr>
          <p:cNvPr id="13" name="CuadroTexto 12"/>
          <p:cNvSpPr txBox="1"/>
          <p:nvPr/>
        </p:nvSpPr>
        <p:spPr>
          <a:xfrm>
            <a:off x="1335868" y="3927206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FF0000"/>
                </a:solidFill>
              </a:rPr>
              <a:t>A  B  C</a:t>
            </a:r>
            <a:endParaRPr lang="es-CO" dirty="0">
              <a:solidFill>
                <a:srgbClr val="FF0000"/>
              </a:solidFill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2767198" y="4121865"/>
            <a:ext cx="2111433" cy="287039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/>
              <a:t>Subrutina para iniciar el avión vacío, ésta retorna la matriz con todas las celdas en L</a:t>
            </a:r>
            <a:endParaRPr lang="es-CO" sz="1600" dirty="0"/>
          </a:p>
        </p:txBody>
      </p:sp>
      <p:sp>
        <p:nvSpPr>
          <p:cNvPr id="15" name="Rectángulo 14"/>
          <p:cNvSpPr/>
          <p:nvPr/>
        </p:nvSpPr>
        <p:spPr>
          <a:xfrm>
            <a:off x="5129023" y="4117680"/>
            <a:ext cx="2111433" cy="287458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/>
              <a:t>Subrutina para solicitar al usuario la fila, ésta retorna la fila en un </a:t>
            </a:r>
            <a:r>
              <a:rPr lang="es-ES" sz="1600" dirty="0" err="1"/>
              <a:t>ushort</a:t>
            </a:r>
            <a:r>
              <a:rPr lang="es-ES" sz="1600" dirty="0"/>
              <a:t> y controlará que el usuario solamente digite un valor entre 1 y 20</a:t>
            </a:r>
            <a:endParaRPr lang="es-CO" sz="1600" dirty="0"/>
          </a:p>
        </p:txBody>
      </p:sp>
      <p:sp>
        <p:nvSpPr>
          <p:cNvPr id="16" name="Rectángulo 15"/>
          <p:cNvSpPr/>
          <p:nvPr/>
        </p:nvSpPr>
        <p:spPr>
          <a:xfrm>
            <a:off x="7407723" y="4121866"/>
            <a:ext cx="3079941" cy="287039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/>
              <a:t>Subrutina para solicitar al usuario la posición de la silla, ésta retornará un vector de 3 posiciones con la información de la posición de la silla (A, B, C), el texto de la posición (Ventana, Pasillo, Centro) y la posición de la columna en la matriz: A, en 0; B, en 1 y C. en 2</a:t>
            </a:r>
            <a:endParaRPr lang="es-CO" sz="1600" dirty="0"/>
          </a:p>
        </p:txBody>
      </p:sp>
      <p:sp>
        <p:nvSpPr>
          <p:cNvPr id="17" name="Explosión 1 16"/>
          <p:cNvSpPr/>
          <p:nvPr/>
        </p:nvSpPr>
        <p:spPr>
          <a:xfrm>
            <a:off x="10570789" y="4102499"/>
            <a:ext cx="3246811" cy="2979943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NO vamos a escribir nada en las funciones, todo en el principal</a:t>
            </a:r>
            <a:endParaRPr lang="es-CO" sz="1600" dirty="0"/>
          </a:p>
        </p:txBody>
      </p:sp>
      <p:sp>
        <p:nvSpPr>
          <p:cNvPr id="18" name="CuadroTexto 17"/>
          <p:cNvSpPr txBox="1"/>
          <p:nvPr/>
        </p:nvSpPr>
        <p:spPr>
          <a:xfrm>
            <a:off x="2428087" y="424794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B050"/>
                </a:solidFill>
              </a:rPr>
              <a:t>0</a:t>
            </a:r>
            <a:endParaRPr lang="es-CO" dirty="0">
              <a:solidFill>
                <a:srgbClr val="00B050"/>
              </a:solidFill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2349967" y="629262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B050"/>
                </a:solidFill>
              </a:rPr>
              <a:t>19</a:t>
            </a:r>
            <a:endParaRPr lang="es-CO" dirty="0">
              <a:solidFill>
                <a:srgbClr val="00B050"/>
              </a:solidFill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1264754" y="671311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B050"/>
                </a:solidFill>
              </a:rPr>
              <a:t>0</a:t>
            </a:r>
            <a:endParaRPr lang="es-CO" dirty="0">
              <a:solidFill>
                <a:srgbClr val="00B050"/>
              </a:solidFill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1517867" y="671311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B050"/>
                </a:solidFill>
              </a:rPr>
              <a:t>1</a:t>
            </a:r>
            <a:endParaRPr lang="es-CO" dirty="0">
              <a:solidFill>
                <a:srgbClr val="00B050"/>
              </a:solidFill>
            </a:endParaRPr>
          </a:p>
        </p:txBody>
      </p:sp>
      <p:sp>
        <p:nvSpPr>
          <p:cNvPr id="24" name="CuadroTexto 23"/>
          <p:cNvSpPr txBox="1"/>
          <p:nvPr/>
        </p:nvSpPr>
        <p:spPr>
          <a:xfrm>
            <a:off x="1768259" y="671004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B050"/>
                </a:solidFill>
              </a:rPr>
              <a:t>2</a:t>
            </a:r>
            <a:endParaRPr lang="es-CO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068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3" grpId="0"/>
      <p:bldP spid="14" grpId="0" animBg="1"/>
      <p:bldP spid="15" grpId="0" animBg="1"/>
      <p:bldP spid="16" grpId="0" animBg="1"/>
      <p:bldP spid="17" grpId="0" animBg="1"/>
      <p:bldP spid="18" grpId="0"/>
      <p:bldP spid="19" grpId="0"/>
      <p:bldP spid="22" grpId="0"/>
      <p:bldP spid="23" grpId="0"/>
      <p:bldP spid="24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1F3EA7-6335-4EC6-B98B-F46C788AA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534" y="820737"/>
            <a:ext cx="5181600" cy="2125663"/>
          </a:xfrm>
        </p:spPr>
        <p:txBody>
          <a:bodyPr>
            <a:normAutofit/>
          </a:bodyPr>
          <a:lstStyle/>
          <a:p>
            <a:pPr algn="ctr"/>
            <a:r>
              <a:rPr lang="es-CO" sz="6600" dirty="0"/>
              <a:t>Preguntas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839DD33-E13C-4B9C-919E-71DF8A4D7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935" y="2946400"/>
            <a:ext cx="2896797" cy="257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420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1F3EA7-6335-4EC6-B98B-F46C788AA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534" y="820737"/>
            <a:ext cx="5181600" cy="2125663"/>
          </a:xfrm>
        </p:spPr>
        <p:txBody>
          <a:bodyPr>
            <a:normAutofit/>
          </a:bodyPr>
          <a:lstStyle/>
          <a:p>
            <a:pPr algn="ctr"/>
            <a:r>
              <a:rPr lang="es-CO" sz="6600" dirty="0"/>
              <a:t>Preguntas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839DD33-E13C-4B9C-919E-71DF8A4D7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935" y="2946400"/>
            <a:ext cx="2896797" cy="257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602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 Título"/>
          <p:cNvSpPr txBox="1">
            <a:spLocks/>
          </p:cNvSpPr>
          <p:nvPr/>
        </p:nvSpPr>
        <p:spPr>
          <a:xfrm>
            <a:off x="3118982" y="4434664"/>
            <a:ext cx="8496056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Repaso:</a:t>
            </a:r>
          </a:p>
          <a:p>
            <a:pPr algn="r"/>
            <a:r>
              <a:rPr lang="es-CO" dirty="0"/>
              <a:t>Estructuras Condicionales  y Repetitivas</a:t>
            </a:r>
          </a:p>
          <a:p>
            <a:pPr algn="r"/>
            <a:r>
              <a:rPr lang="es-CO" dirty="0"/>
              <a:t>Arreglos</a:t>
            </a:r>
          </a:p>
        </p:txBody>
      </p:sp>
      <p:sp>
        <p:nvSpPr>
          <p:cNvPr id="6" name="5 CuadroTexto"/>
          <p:cNvSpPr txBox="1"/>
          <p:nvPr/>
        </p:nvSpPr>
        <p:spPr>
          <a:xfrm>
            <a:off x="8655486" y="5812077"/>
            <a:ext cx="28850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CO" dirty="0"/>
              <a:t>César Augusto López Gallego</a:t>
            </a:r>
          </a:p>
          <a:p>
            <a:pPr algn="r"/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825917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Fases para la solución de un problema</a:t>
            </a:r>
          </a:p>
        </p:txBody>
      </p:sp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42F1F557-28C8-4891-8156-47D9DD4A1A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27240152"/>
              </p:ext>
            </p:extLst>
          </p:nvPr>
        </p:nvGraphicFramePr>
        <p:xfrm>
          <a:off x="2302933" y="815622"/>
          <a:ext cx="9211733" cy="61411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uadroTexto 3">
            <a:extLst>
              <a:ext uri="{FF2B5EF4-FFF2-40B4-BE49-F238E27FC236}">
                <a16:creationId xmlns:a16="http://schemas.microsoft.com/office/drawing/2014/main" id="{A3DCBC78-B758-4FDB-B288-B62B87F327D3}"/>
              </a:ext>
            </a:extLst>
          </p:cNvPr>
          <p:cNvSpPr txBox="1"/>
          <p:nvPr/>
        </p:nvSpPr>
        <p:spPr>
          <a:xfrm>
            <a:off x="11226800" y="6618224"/>
            <a:ext cx="2263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Fuente: Joyanes y Otros. </a:t>
            </a:r>
          </a:p>
        </p:txBody>
      </p:sp>
    </p:spTree>
    <p:extLst>
      <p:ext uri="{BB962C8B-B14F-4D97-AF65-F5344CB8AC3E}">
        <p14:creationId xmlns:p14="http://schemas.microsoft.com/office/powerpoint/2010/main" val="1921901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3994</TotalTime>
  <Words>3578</Words>
  <Application>Microsoft Office PowerPoint</Application>
  <PresentationFormat>Personalizado</PresentationFormat>
  <Paragraphs>654</Paragraphs>
  <Slides>66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66</vt:i4>
      </vt:variant>
    </vt:vector>
  </HeadingPairs>
  <TitlesOfParts>
    <vt:vector size="71" baseType="lpstr">
      <vt:lpstr>Arial</vt:lpstr>
      <vt:lpstr>Calibri</vt:lpstr>
      <vt:lpstr>Calibri Light</vt:lpstr>
      <vt:lpstr>Tema de Office</vt:lpstr>
      <vt:lpstr>1_Tema de Office</vt:lpstr>
      <vt:lpstr>Presentación de PowerPoint</vt:lpstr>
      <vt:lpstr>Presentación de PowerPoint</vt:lpstr>
      <vt:lpstr>Presentación de PowerPoint</vt:lpstr>
      <vt:lpstr>Objetivos del curso</vt:lpstr>
      <vt:lpstr>Acuerdos para el curso</vt:lpstr>
      <vt:lpstr>Lenguaje de la materia</vt:lpstr>
      <vt:lpstr>Preguntas</vt:lpstr>
      <vt:lpstr>Presentación de PowerPoint</vt:lpstr>
      <vt:lpstr>Fases para la solución de un problema</vt:lpstr>
      <vt:lpstr>Análisis del problema</vt:lpstr>
      <vt:lpstr>Diseño</vt:lpstr>
      <vt:lpstr>Codificación</vt:lpstr>
      <vt:lpstr>Lógica – Algoritmos – Diagramas de Flujo</vt:lpstr>
      <vt:lpstr>Operadores de comparación</vt:lpstr>
      <vt:lpstr>Presentación de PowerPoint</vt:lpstr>
      <vt:lpstr>Presentación de PowerPoint</vt:lpstr>
      <vt:lpstr>Presentación de PowerPoint</vt:lpstr>
      <vt:lpstr>Conversiones Implícitas</vt:lpstr>
      <vt:lpstr>Conversiones Explícitas Necesitan cast</vt:lpstr>
      <vt:lpstr>Conversiones entre tipos de datos, cast</vt:lpstr>
      <vt:lpstr>Conversiones de string a número: Se usa Parse</vt:lpstr>
      <vt:lpstr>Mejor usar TryParse, para manejar el error del Parse</vt:lpstr>
      <vt:lpstr>Conversiones de número a string: Se usa .ToString</vt:lpstr>
      <vt:lpstr>Tipo de dato DateTime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Estructuras Repetitivas-Ciclos</vt:lpstr>
      <vt:lpstr>Ciclo – While (Mientras que)</vt:lpstr>
      <vt:lpstr>Ciclo – While (Mientras que)</vt:lpstr>
      <vt:lpstr>Ciclo – While (Mientras que)</vt:lpstr>
      <vt:lpstr>Estructura Repetitiva – For (Para)</vt:lpstr>
      <vt:lpstr>Ciclo - For</vt:lpstr>
      <vt:lpstr>Ciclo - For</vt:lpstr>
      <vt:lpstr>Estructura Repetitiva – Repetir Hasta (do While)</vt:lpstr>
      <vt:lpstr>Ciclo do - while</vt:lpstr>
      <vt:lpstr>Presentación de PowerPoint</vt:lpstr>
      <vt:lpstr>Manejo de archivos de texto</vt:lpstr>
      <vt:lpstr>Presentación de PowerPoint</vt:lpstr>
      <vt:lpstr>Presentación de PowerPoint</vt:lpstr>
      <vt:lpstr>Arreglos</vt:lpstr>
      <vt:lpstr>Presentación de PowerPoint</vt:lpstr>
      <vt:lpstr>Presentación de PowerPoint</vt:lpstr>
      <vt:lpstr>Presentación de PowerPoint</vt:lpstr>
      <vt:lpstr>Arreglos</vt:lpstr>
      <vt:lpstr>Arreglos</vt:lpstr>
      <vt:lpstr>Listas</vt:lpstr>
      <vt:lpstr>Listas</vt:lpstr>
      <vt:lpstr>Listas</vt:lpstr>
      <vt:lpstr>Funciones</vt:lpstr>
      <vt:lpstr>Funciones: control</vt:lpstr>
      <vt:lpstr>Presentación de PowerPoint</vt:lpstr>
      <vt:lpstr>Funciones</vt:lpstr>
      <vt:lpstr>Funciones</vt:lpstr>
      <vt:lpstr>Funciones</vt:lpstr>
      <vt:lpstr>Presentación de PowerPoint</vt:lpstr>
      <vt:lpstr>Presentación de PowerPoint</vt:lpstr>
      <vt:lpstr>Ejercicio de Repaso</vt:lpstr>
      <vt:lpstr>Preguntas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Natalia Arango Hincapie</dc:creator>
  <cp:lastModifiedBy>Cesar Augusto Lopez Gallego</cp:lastModifiedBy>
  <cp:revision>247</cp:revision>
  <dcterms:created xsi:type="dcterms:W3CDTF">2017-09-01T21:22:22Z</dcterms:created>
  <dcterms:modified xsi:type="dcterms:W3CDTF">2024-07-17T18:28:00Z</dcterms:modified>
</cp:coreProperties>
</file>